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304" r:id="rId3"/>
    <p:sldId id="305" r:id="rId4"/>
    <p:sldId id="306" r:id="rId5"/>
    <p:sldId id="326" r:id="rId6"/>
    <p:sldId id="307" r:id="rId7"/>
    <p:sldId id="308" r:id="rId8"/>
    <p:sldId id="309" r:id="rId9"/>
    <p:sldId id="327" r:id="rId10"/>
    <p:sldId id="313" r:id="rId11"/>
    <p:sldId id="318" r:id="rId12"/>
    <p:sldId id="328" r:id="rId13"/>
    <p:sldId id="329" r:id="rId14"/>
    <p:sldId id="331" r:id="rId15"/>
    <p:sldId id="332" r:id="rId16"/>
    <p:sldId id="333" r:id="rId17"/>
    <p:sldId id="334" r:id="rId18"/>
    <p:sldId id="325" r:id="rId19"/>
  </p:sldIdLst>
  <p:sldSz cx="9906000" cy="6858000" type="A4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E9C2"/>
    <a:srgbClr val="63B0B8"/>
    <a:srgbClr val="D0E3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82" d="100"/>
          <a:sy n="82" d="100"/>
        </p:scale>
        <p:origin x="-516" y="-8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17A562-3B73-4612-AAFB-844B108208B9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 phldr="1"/>
      <dgm:spPr/>
    </dgm:pt>
    <dgm:pt modelId="{10EA370C-9865-4EC2-B410-E8E6DAD239EE}">
      <dgm:prSet phldrT="[Текст]" custT="1"/>
      <dgm:spPr/>
      <dgm:t>
        <a:bodyPr/>
        <a:lstStyle/>
        <a:p>
          <a:pPr algn="l"/>
          <a:r>
            <a:rPr lang="ru-RU" sz="1600" dirty="0" smtClean="0"/>
            <a:t>В соответствии с федеральным законом «Об образовании в Российской Федерации» от 29 декабря 2012 года №273-ФЗ в качестве одного из принципов правового регулирования отношений в сфере образования зафиксировано предоставление права выбора человеком форм организации, осуществляющей образовательную деятельность в пределах, предоставленных системой образования (пункт 7 части 1 статьи 3 ФЗ-273)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F602ABA-2F20-4F2A-AE0F-D7C0E2A1A8B8}" type="parTrans" cxnId="{8D91CD34-7C23-4D8A-A4DF-99C8BF17DE45}">
      <dgm:prSet/>
      <dgm:spPr/>
      <dgm:t>
        <a:bodyPr/>
        <a:lstStyle/>
        <a:p>
          <a:endParaRPr lang="ru-RU"/>
        </a:p>
      </dgm:t>
    </dgm:pt>
    <dgm:pt modelId="{543635B7-0E58-40F4-A3EB-C32482B185B4}" type="sibTrans" cxnId="{8D91CD34-7C23-4D8A-A4DF-99C8BF17DE45}">
      <dgm:prSet/>
      <dgm:spPr/>
      <dgm:t>
        <a:bodyPr/>
        <a:lstStyle/>
        <a:p>
          <a:endParaRPr lang="ru-RU"/>
        </a:p>
      </dgm:t>
    </dgm:pt>
    <dgm:pt modelId="{3EEB0663-FEF8-431D-914F-3E4D280E05FF}">
      <dgm:prSet custT="1"/>
      <dgm:spPr/>
      <dgm:t>
        <a:bodyPr/>
        <a:lstStyle/>
        <a:p>
          <a:r>
            <a:rPr lang="ru-RU" sz="1600" dirty="0" smtClean="0"/>
            <a:t>Наличие полномочия субъектов Российской Федерации по финансовому обеспечению получения дошкольного образования в частных образовательных организациях (пункт 6 части 1 статьи 8 ФЗ-273) одновременно с уравниванием в правах индивидуальных предпринимателей и образовательных организаций (часть 2 статьи 21 ФЗ-273) определяет возможность расширения пределов системы дошкольного образования за счет распространения указанного полномочия на индивидуальных предпринимателей. </a:t>
          </a:r>
          <a:endParaRPr lang="ru-RU" sz="1600" dirty="0"/>
        </a:p>
      </dgm:t>
    </dgm:pt>
    <dgm:pt modelId="{7C034104-3583-439A-973B-E3A28BA9DE88}" type="parTrans" cxnId="{BD8479E2-B5E8-4F2F-BF9C-70EB8DA52031}">
      <dgm:prSet/>
      <dgm:spPr/>
      <dgm:t>
        <a:bodyPr/>
        <a:lstStyle/>
        <a:p>
          <a:endParaRPr lang="ru-RU"/>
        </a:p>
      </dgm:t>
    </dgm:pt>
    <dgm:pt modelId="{40FE4C46-B427-4941-B891-ECFB6B00E5D3}" type="sibTrans" cxnId="{BD8479E2-B5E8-4F2F-BF9C-70EB8DA52031}">
      <dgm:prSet/>
      <dgm:spPr/>
      <dgm:t>
        <a:bodyPr/>
        <a:lstStyle/>
        <a:p>
          <a:endParaRPr lang="ru-RU"/>
        </a:p>
      </dgm:t>
    </dgm:pt>
    <dgm:pt modelId="{38FE9FFD-68B4-4F38-97AD-739A925D3CF9}" type="pres">
      <dgm:prSet presAssocID="{0717A562-3B73-4612-AAFB-844B108208B9}" presName="linear" presStyleCnt="0">
        <dgm:presLayoutVars>
          <dgm:animLvl val="lvl"/>
          <dgm:resizeHandles val="exact"/>
        </dgm:presLayoutVars>
      </dgm:prSet>
      <dgm:spPr/>
    </dgm:pt>
    <dgm:pt modelId="{939453F8-CF43-4674-9F23-7C8DAB9FD074}" type="pres">
      <dgm:prSet presAssocID="{10EA370C-9865-4EC2-B410-E8E6DAD239E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8459A-6086-4465-8785-FDA16B62E74F}" type="pres">
      <dgm:prSet presAssocID="{543635B7-0E58-40F4-A3EB-C32482B185B4}" presName="spacer" presStyleCnt="0"/>
      <dgm:spPr/>
    </dgm:pt>
    <dgm:pt modelId="{7186D9AC-9746-4718-8BCF-B2235DBE2AB4}" type="pres">
      <dgm:prSet presAssocID="{3EEB0663-FEF8-431D-914F-3E4D280E05FF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193392B-A6A2-47D8-9677-5114C70BB8DD}" type="presOf" srcId="{0717A562-3B73-4612-AAFB-844B108208B9}" destId="{38FE9FFD-68B4-4F38-97AD-739A925D3CF9}" srcOrd="0" destOrd="0" presId="urn:microsoft.com/office/officeart/2005/8/layout/vList2"/>
    <dgm:cxn modelId="{BD8479E2-B5E8-4F2F-BF9C-70EB8DA52031}" srcId="{0717A562-3B73-4612-AAFB-844B108208B9}" destId="{3EEB0663-FEF8-431D-914F-3E4D280E05FF}" srcOrd="1" destOrd="0" parTransId="{7C034104-3583-439A-973B-E3A28BA9DE88}" sibTransId="{40FE4C46-B427-4941-B891-ECFB6B00E5D3}"/>
    <dgm:cxn modelId="{8D91CD34-7C23-4D8A-A4DF-99C8BF17DE45}" srcId="{0717A562-3B73-4612-AAFB-844B108208B9}" destId="{10EA370C-9865-4EC2-B410-E8E6DAD239EE}" srcOrd="0" destOrd="0" parTransId="{6F602ABA-2F20-4F2A-AE0F-D7C0E2A1A8B8}" sibTransId="{543635B7-0E58-40F4-A3EB-C32482B185B4}"/>
    <dgm:cxn modelId="{40B43C0C-D4EF-4FE4-9C80-C00D14289897}" type="presOf" srcId="{3EEB0663-FEF8-431D-914F-3E4D280E05FF}" destId="{7186D9AC-9746-4718-8BCF-B2235DBE2AB4}" srcOrd="0" destOrd="0" presId="urn:microsoft.com/office/officeart/2005/8/layout/vList2"/>
    <dgm:cxn modelId="{2BC5D796-972A-4F3D-9753-657F6DFDC2F9}" type="presOf" srcId="{10EA370C-9865-4EC2-B410-E8E6DAD239EE}" destId="{939453F8-CF43-4674-9F23-7C8DAB9FD074}" srcOrd="0" destOrd="0" presId="urn:microsoft.com/office/officeart/2005/8/layout/vList2"/>
    <dgm:cxn modelId="{9F41FDF5-FA03-47BD-9C90-7F38D7A5A436}" type="presParOf" srcId="{38FE9FFD-68B4-4F38-97AD-739A925D3CF9}" destId="{939453F8-CF43-4674-9F23-7C8DAB9FD074}" srcOrd="0" destOrd="0" presId="urn:microsoft.com/office/officeart/2005/8/layout/vList2"/>
    <dgm:cxn modelId="{C49F580E-B963-44B2-B60A-3C260C0AF3C2}" type="presParOf" srcId="{38FE9FFD-68B4-4F38-97AD-739A925D3CF9}" destId="{BF48459A-6086-4465-8785-FDA16B62E74F}" srcOrd="1" destOrd="0" presId="urn:microsoft.com/office/officeart/2005/8/layout/vList2"/>
    <dgm:cxn modelId="{A3A10956-4794-4480-BF31-72309EC4FDA6}" type="presParOf" srcId="{38FE9FFD-68B4-4F38-97AD-739A925D3CF9}" destId="{7186D9AC-9746-4718-8BCF-B2235DBE2AB4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506EE3-8B38-4F1B-987C-ECE031CF5896}" type="doc">
      <dgm:prSet loTypeId="urn:microsoft.com/office/officeart/2005/8/layout/list1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EB34BD79-377D-4121-A8D9-7B51A6B0BA0D}">
      <dgm:prSet custT="1"/>
      <dgm:spPr>
        <a:ln>
          <a:solidFill>
            <a:srgbClr val="63B0B8"/>
          </a:solidFill>
        </a:ln>
      </dgm:spPr>
      <dgm:t>
        <a:bodyPr/>
        <a:lstStyle/>
        <a:p>
          <a:r>
            <a:rPr lang="ru-RU" sz="1600" dirty="0" smtClean="0"/>
            <a:t>Распространение полномочий по финансовому обеспечению дошкольного образования в частных образовательных организациях на индивидуальных предпринимателей за счет включения в список получателей субсидий на возмещение затрат на реализацию программ дошкольного образования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9A6DB75-02E5-40B1-87D9-C42F4EB6503E}" type="parTrans" cxnId="{45772B47-34BE-43F9-AAFF-313DDDDE2DD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82AF12C-70CB-4AC2-8947-B5FDEF324A5F}" type="sibTrans" cxnId="{45772B47-34BE-43F9-AAFF-313DDDDE2DDD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0C9073D-9104-4F72-9330-7C906B295C5F}">
      <dgm:prSet custT="1"/>
      <dgm:spPr>
        <a:ln>
          <a:solidFill>
            <a:srgbClr val="63B0B8"/>
          </a:solidFill>
        </a:ln>
      </dgm:spPr>
      <dgm:t>
        <a:bodyPr/>
        <a:lstStyle/>
        <a:p>
          <a:r>
            <a:rPr lang="ru-RU" sz="1600" dirty="0" smtClean="0"/>
            <a:t>Установление дополнительных расходных обязательств по поддержке организации реализации основных общеобразовательных программ и создания условий для осуществления присмотра и ухода у индивидуальных предпринимателей</a:t>
          </a:r>
          <a:endParaRPr lang="ru-RU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6A1EBA4-45DB-4B03-A5A9-40279545BD3B}" type="parTrans" cxnId="{81234FE9-707B-47B8-8FA7-BC9EA87098F7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1625CA5-B844-4922-BBB7-27706E8C4740}" type="sibTrans" cxnId="{81234FE9-707B-47B8-8FA7-BC9EA87098F7}">
      <dgm:prSet/>
      <dgm:spPr/>
      <dgm:t>
        <a:bodyPr/>
        <a:lstStyle/>
        <a:p>
          <a:endParaRPr lang="ru-RU" sz="16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0DE082A-F816-4CB0-9103-1BE96A6089BE}">
      <dgm:prSet custT="1"/>
      <dgm:spPr/>
      <dgm:t>
        <a:bodyPr/>
        <a:lstStyle/>
        <a:p>
          <a:r>
            <a:rPr lang="ru-RU" sz="1400" i="0" dirty="0" smtClean="0"/>
            <a:t>в качестве порядка, учитывающего указанное распространение полномочий, может использоваться адаптированный типовой «порядок предоставления субсидии в целях возмещения затрат на реализацию основных общеобразовательных программ дошкольного образования», представленный далее</a:t>
          </a:r>
          <a:endParaRPr lang="ru-RU" sz="1400" i="0" dirty="0"/>
        </a:p>
      </dgm:t>
    </dgm:pt>
    <dgm:pt modelId="{358E5A06-47A2-4B30-9C27-62DD3D6224CA}" type="parTrans" cxnId="{1F725697-2E43-438E-BB27-D1F0200D6FB3}">
      <dgm:prSet/>
      <dgm:spPr/>
      <dgm:t>
        <a:bodyPr/>
        <a:lstStyle/>
        <a:p>
          <a:endParaRPr lang="ru-RU"/>
        </a:p>
      </dgm:t>
    </dgm:pt>
    <dgm:pt modelId="{3E04B9CC-52B3-42B9-ADDB-EE12641E4875}" type="sibTrans" cxnId="{1F725697-2E43-438E-BB27-D1F0200D6FB3}">
      <dgm:prSet/>
      <dgm:spPr/>
      <dgm:t>
        <a:bodyPr/>
        <a:lstStyle/>
        <a:p>
          <a:endParaRPr lang="ru-RU"/>
        </a:p>
      </dgm:t>
    </dgm:pt>
    <dgm:pt modelId="{C98BFF31-AF3E-45C1-97C7-DBD3884008C1}">
      <dgm:prSet custT="1"/>
      <dgm:spPr/>
      <dgm:t>
        <a:bodyPr/>
        <a:lstStyle/>
        <a:p>
          <a:r>
            <a:rPr lang="ru-RU" sz="1400" i="0" dirty="0" smtClean="0"/>
            <a:t>в качестве порядка реализации дополнительных полномочий, может использоваться адаптированный типовой «порядок предоставления субсидии в целях возмещения затрат на организацию реализации основных общеобразовательных программ и создание условий для осуществления присмотра и ухода», представленный</a:t>
          </a:r>
          <a:endParaRPr lang="ru-RU" sz="1400" i="0" dirty="0"/>
        </a:p>
      </dgm:t>
    </dgm:pt>
    <dgm:pt modelId="{7CB1081F-0613-4E27-9BA5-906C0099D29B}" type="parTrans" cxnId="{BF51A405-E4C6-4153-9742-C3C113519A90}">
      <dgm:prSet/>
      <dgm:spPr/>
    </dgm:pt>
    <dgm:pt modelId="{4FF5CE2E-D6C1-4BAE-B202-8F14546A0BFF}" type="sibTrans" cxnId="{BF51A405-E4C6-4153-9742-C3C113519A90}">
      <dgm:prSet/>
      <dgm:spPr/>
    </dgm:pt>
    <dgm:pt modelId="{E1819FA9-DA65-4B5C-995F-9D43F6DE5BE3}" type="pres">
      <dgm:prSet presAssocID="{0F506EE3-8B38-4F1B-987C-ECE031CF589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D9A0804-E792-4BF3-83C7-674558E13907}" type="pres">
      <dgm:prSet presAssocID="{EB34BD79-377D-4121-A8D9-7B51A6B0BA0D}" presName="parentLin" presStyleCnt="0"/>
      <dgm:spPr/>
    </dgm:pt>
    <dgm:pt modelId="{998AC1FA-F8AF-4F06-94A2-8A586FB38D24}" type="pres">
      <dgm:prSet presAssocID="{EB34BD79-377D-4121-A8D9-7B51A6B0BA0D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C4EC334-C776-40D9-AD16-105BACD88E1A}" type="pres">
      <dgm:prSet presAssocID="{EB34BD79-377D-4121-A8D9-7B51A6B0BA0D}" presName="parentText" presStyleLbl="node1" presStyleIdx="0" presStyleCnt="2" custScaleX="126406" custScaleY="115275" custLinFactNeighborY="1507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EF87C9-D2DC-4F8C-B942-9618EAE6B9BC}" type="pres">
      <dgm:prSet presAssocID="{EB34BD79-377D-4121-A8D9-7B51A6B0BA0D}" presName="negativeSpace" presStyleCnt="0"/>
      <dgm:spPr/>
    </dgm:pt>
    <dgm:pt modelId="{2ABEE539-A98E-42EE-9065-CDCBA1E31DF9}" type="pres">
      <dgm:prSet presAssocID="{EB34BD79-377D-4121-A8D9-7B51A6B0BA0D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C962EF-ADEA-4BAC-B6C0-CBE5A9129CE3}" type="pres">
      <dgm:prSet presAssocID="{382AF12C-70CB-4AC2-8947-B5FDEF324A5F}" presName="spaceBetweenRectangles" presStyleCnt="0"/>
      <dgm:spPr/>
    </dgm:pt>
    <dgm:pt modelId="{3437E26D-E903-4576-85EC-97B161C06B33}" type="pres">
      <dgm:prSet presAssocID="{10C9073D-9104-4F72-9330-7C906B295C5F}" presName="parentLin" presStyleCnt="0"/>
      <dgm:spPr/>
    </dgm:pt>
    <dgm:pt modelId="{AABCBDE8-B611-4639-A798-60495D4E1B2E}" type="pres">
      <dgm:prSet presAssocID="{10C9073D-9104-4F72-9330-7C906B295C5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F1A92386-BD96-4FDB-923F-2EBF8C6725A1}" type="pres">
      <dgm:prSet presAssocID="{10C9073D-9104-4F72-9330-7C906B295C5F}" presName="parentText" presStyleLbl="node1" presStyleIdx="1" presStyleCnt="2" custScaleX="126406" custLinFactNeighborY="88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D7D00-8695-44F2-8B9C-6C0B03EEE488}" type="pres">
      <dgm:prSet presAssocID="{10C9073D-9104-4F72-9330-7C906B295C5F}" presName="negativeSpace" presStyleCnt="0"/>
      <dgm:spPr/>
    </dgm:pt>
    <dgm:pt modelId="{F1DEB87D-E29D-4811-9968-BF786E20CB93}" type="pres">
      <dgm:prSet presAssocID="{10C9073D-9104-4F72-9330-7C906B295C5F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F725697-2E43-438E-BB27-D1F0200D6FB3}" srcId="{EB34BD79-377D-4121-A8D9-7B51A6B0BA0D}" destId="{80DE082A-F816-4CB0-9103-1BE96A6089BE}" srcOrd="0" destOrd="0" parTransId="{358E5A06-47A2-4B30-9C27-62DD3D6224CA}" sibTransId="{3E04B9CC-52B3-42B9-ADDB-EE12641E4875}"/>
    <dgm:cxn modelId="{81234FE9-707B-47B8-8FA7-BC9EA87098F7}" srcId="{0F506EE3-8B38-4F1B-987C-ECE031CF5896}" destId="{10C9073D-9104-4F72-9330-7C906B295C5F}" srcOrd="1" destOrd="0" parTransId="{06A1EBA4-45DB-4B03-A5A9-40279545BD3B}" sibTransId="{E1625CA5-B844-4922-BBB7-27706E8C4740}"/>
    <dgm:cxn modelId="{458AE294-141E-4A0A-8844-C54653B31367}" type="presOf" srcId="{10C9073D-9104-4F72-9330-7C906B295C5F}" destId="{AABCBDE8-B611-4639-A798-60495D4E1B2E}" srcOrd="0" destOrd="0" presId="urn:microsoft.com/office/officeart/2005/8/layout/list1"/>
    <dgm:cxn modelId="{68860C0F-5E5A-471B-9C79-B0EA249FDDCC}" type="presOf" srcId="{EB34BD79-377D-4121-A8D9-7B51A6B0BA0D}" destId="{FC4EC334-C776-40D9-AD16-105BACD88E1A}" srcOrd="1" destOrd="0" presId="urn:microsoft.com/office/officeart/2005/8/layout/list1"/>
    <dgm:cxn modelId="{E0CB672F-D591-42BD-BDB3-2BCC512BAF1B}" type="presOf" srcId="{10C9073D-9104-4F72-9330-7C906B295C5F}" destId="{F1A92386-BD96-4FDB-923F-2EBF8C6725A1}" srcOrd="1" destOrd="0" presId="urn:microsoft.com/office/officeart/2005/8/layout/list1"/>
    <dgm:cxn modelId="{A64A6A96-069C-4584-BE60-E69F29191B46}" type="presOf" srcId="{0F506EE3-8B38-4F1B-987C-ECE031CF5896}" destId="{E1819FA9-DA65-4B5C-995F-9D43F6DE5BE3}" srcOrd="0" destOrd="0" presId="urn:microsoft.com/office/officeart/2005/8/layout/list1"/>
    <dgm:cxn modelId="{118E65C3-4FEA-4896-9B2B-866CAFD36017}" type="presOf" srcId="{EB34BD79-377D-4121-A8D9-7B51A6B0BA0D}" destId="{998AC1FA-F8AF-4F06-94A2-8A586FB38D24}" srcOrd="0" destOrd="0" presId="urn:microsoft.com/office/officeart/2005/8/layout/list1"/>
    <dgm:cxn modelId="{D2F0181B-A7E9-40D2-9BD5-E9D0FBE96864}" type="presOf" srcId="{C98BFF31-AF3E-45C1-97C7-DBD3884008C1}" destId="{F1DEB87D-E29D-4811-9968-BF786E20CB93}" srcOrd="0" destOrd="0" presId="urn:microsoft.com/office/officeart/2005/8/layout/list1"/>
    <dgm:cxn modelId="{9E1C8DA8-286E-4249-9C2E-D52411753AB7}" type="presOf" srcId="{80DE082A-F816-4CB0-9103-1BE96A6089BE}" destId="{2ABEE539-A98E-42EE-9065-CDCBA1E31DF9}" srcOrd="0" destOrd="0" presId="urn:microsoft.com/office/officeart/2005/8/layout/list1"/>
    <dgm:cxn modelId="{45772B47-34BE-43F9-AAFF-313DDDDE2DDD}" srcId="{0F506EE3-8B38-4F1B-987C-ECE031CF5896}" destId="{EB34BD79-377D-4121-A8D9-7B51A6B0BA0D}" srcOrd="0" destOrd="0" parTransId="{39A6DB75-02E5-40B1-87D9-C42F4EB6503E}" sibTransId="{382AF12C-70CB-4AC2-8947-B5FDEF324A5F}"/>
    <dgm:cxn modelId="{BF51A405-E4C6-4153-9742-C3C113519A90}" srcId="{10C9073D-9104-4F72-9330-7C906B295C5F}" destId="{C98BFF31-AF3E-45C1-97C7-DBD3884008C1}" srcOrd="0" destOrd="0" parTransId="{7CB1081F-0613-4E27-9BA5-906C0099D29B}" sibTransId="{4FF5CE2E-D6C1-4BAE-B202-8F14546A0BFF}"/>
    <dgm:cxn modelId="{52A2A632-8F57-4EC9-A343-82A165E8E39C}" type="presParOf" srcId="{E1819FA9-DA65-4B5C-995F-9D43F6DE5BE3}" destId="{4D9A0804-E792-4BF3-83C7-674558E13907}" srcOrd="0" destOrd="0" presId="urn:microsoft.com/office/officeart/2005/8/layout/list1"/>
    <dgm:cxn modelId="{2CE7BF51-569A-4799-8A1F-E71FECBF1720}" type="presParOf" srcId="{4D9A0804-E792-4BF3-83C7-674558E13907}" destId="{998AC1FA-F8AF-4F06-94A2-8A586FB38D24}" srcOrd="0" destOrd="0" presId="urn:microsoft.com/office/officeart/2005/8/layout/list1"/>
    <dgm:cxn modelId="{A9D34BEC-BD48-47EA-ACAA-787B62AE7767}" type="presParOf" srcId="{4D9A0804-E792-4BF3-83C7-674558E13907}" destId="{FC4EC334-C776-40D9-AD16-105BACD88E1A}" srcOrd="1" destOrd="0" presId="urn:microsoft.com/office/officeart/2005/8/layout/list1"/>
    <dgm:cxn modelId="{2F466142-7D51-4AB5-A01D-DD875B33262C}" type="presParOf" srcId="{E1819FA9-DA65-4B5C-995F-9D43F6DE5BE3}" destId="{D0EF87C9-D2DC-4F8C-B942-9618EAE6B9BC}" srcOrd="1" destOrd="0" presId="urn:microsoft.com/office/officeart/2005/8/layout/list1"/>
    <dgm:cxn modelId="{784A0777-A4AF-406D-9E79-8ACF0B386948}" type="presParOf" srcId="{E1819FA9-DA65-4B5C-995F-9D43F6DE5BE3}" destId="{2ABEE539-A98E-42EE-9065-CDCBA1E31DF9}" srcOrd="2" destOrd="0" presId="urn:microsoft.com/office/officeart/2005/8/layout/list1"/>
    <dgm:cxn modelId="{4D780D18-7793-4F7E-A981-1422966620C9}" type="presParOf" srcId="{E1819FA9-DA65-4B5C-995F-9D43F6DE5BE3}" destId="{1CC962EF-ADEA-4BAC-B6C0-CBE5A9129CE3}" srcOrd="3" destOrd="0" presId="urn:microsoft.com/office/officeart/2005/8/layout/list1"/>
    <dgm:cxn modelId="{DDCF4871-A7D9-4489-A0D0-7B4E38333DEE}" type="presParOf" srcId="{E1819FA9-DA65-4B5C-995F-9D43F6DE5BE3}" destId="{3437E26D-E903-4576-85EC-97B161C06B33}" srcOrd="4" destOrd="0" presId="urn:microsoft.com/office/officeart/2005/8/layout/list1"/>
    <dgm:cxn modelId="{58406C78-60E9-44D4-AD5B-E572BFCF1369}" type="presParOf" srcId="{3437E26D-E903-4576-85EC-97B161C06B33}" destId="{AABCBDE8-B611-4639-A798-60495D4E1B2E}" srcOrd="0" destOrd="0" presId="urn:microsoft.com/office/officeart/2005/8/layout/list1"/>
    <dgm:cxn modelId="{DAEFAF18-9B7A-4DC5-8350-29BAD0D5046D}" type="presParOf" srcId="{3437E26D-E903-4576-85EC-97B161C06B33}" destId="{F1A92386-BD96-4FDB-923F-2EBF8C6725A1}" srcOrd="1" destOrd="0" presId="urn:microsoft.com/office/officeart/2005/8/layout/list1"/>
    <dgm:cxn modelId="{CFDCD9A5-CF1F-411D-A24C-54DAE2EB20C6}" type="presParOf" srcId="{E1819FA9-DA65-4B5C-995F-9D43F6DE5BE3}" destId="{445D7D00-8695-44F2-8B9C-6C0B03EEE488}" srcOrd="5" destOrd="0" presId="urn:microsoft.com/office/officeart/2005/8/layout/list1"/>
    <dgm:cxn modelId="{D77F6657-2A30-44CA-9BDE-070ABCB3515F}" type="presParOf" srcId="{E1819FA9-DA65-4B5C-995F-9D43F6DE5BE3}" destId="{F1DEB87D-E29D-4811-9968-BF786E20CB93}" srcOrd="6" destOrd="0" presId="urn:microsoft.com/office/officeart/2005/8/layout/list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8B2F408-54E7-4F88-A6FB-DF7517C1C09D}" type="doc">
      <dgm:prSet loTypeId="urn:microsoft.com/office/officeart/2005/8/layout/process2" loCatId="process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0EEEB49C-4BBD-4795-9C63-263457202B24}">
      <dgm:prSet phldrT="[Текст]" custT="1"/>
      <dgm:spPr/>
      <dgm:t>
        <a:bodyPr/>
        <a:lstStyle/>
        <a:p>
          <a:r>
            <a:rPr lang="ru-RU" sz="2400" dirty="0" smtClean="0"/>
            <a:t>Условие полноценной реализации механизма для индивидуального предпринимателя</a:t>
          </a:r>
          <a:endParaRPr lang="ru-RU" sz="2400" dirty="0"/>
        </a:p>
      </dgm:t>
    </dgm:pt>
    <dgm:pt modelId="{FA7A73CD-02B9-4439-9AF5-5283CDAEB622}" type="parTrans" cxnId="{F1546415-65C1-4CF8-9F01-ADA1E50934C9}">
      <dgm:prSet/>
      <dgm:spPr/>
      <dgm:t>
        <a:bodyPr/>
        <a:lstStyle/>
        <a:p>
          <a:endParaRPr lang="ru-RU"/>
        </a:p>
      </dgm:t>
    </dgm:pt>
    <dgm:pt modelId="{0C0460C9-844F-4318-9BBC-B0F52EC515F0}" type="sibTrans" cxnId="{F1546415-65C1-4CF8-9F01-ADA1E50934C9}">
      <dgm:prSet/>
      <dgm:spPr>
        <a:solidFill>
          <a:srgbClr val="63B0B8"/>
        </a:solidFill>
      </dgm:spPr>
      <dgm:t>
        <a:bodyPr/>
        <a:lstStyle/>
        <a:p>
          <a:endParaRPr lang="ru-RU"/>
        </a:p>
      </dgm:t>
    </dgm:pt>
    <dgm:pt modelId="{7098982E-99FA-4713-ACA9-11C5985E4957}">
      <dgm:prSet/>
      <dgm:spPr/>
      <dgm:t>
        <a:bodyPr/>
        <a:lstStyle/>
        <a:p>
          <a:r>
            <a:rPr lang="ru-RU" dirty="0" smtClean="0"/>
            <a:t>Установление родительской платы за оказываемые услуги по присмотру и уходу за детьми на уровне не выше среднего размера родительской платы в муниципальном районе (городском округе), в котором они оказывают услуги</a:t>
          </a:r>
          <a:endParaRPr lang="ru-RU" dirty="0"/>
        </a:p>
      </dgm:t>
    </dgm:pt>
    <dgm:pt modelId="{D2071F58-A14D-47DB-B7E3-ABED7174CD74}" type="parTrans" cxnId="{0B11CD0E-5EBF-4C48-A291-28CF822682F4}">
      <dgm:prSet/>
      <dgm:spPr/>
      <dgm:t>
        <a:bodyPr/>
        <a:lstStyle/>
        <a:p>
          <a:endParaRPr lang="ru-RU"/>
        </a:p>
      </dgm:t>
    </dgm:pt>
    <dgm:pt modelId="{F8B79335-6F5E-4579-9C06-5C80E3822718}" type="sibTrans" cxnId="{0B11CD0E-5EBF-4C48-A291-28CF822682F4}">
      <dgm:prSet/>
      <dgm:spPr/>
      <dgm:t>
        <a:bodyPr/>
        <a:lstStyle/>
        <a:p>
          <a:endParaRPr lang="ru-RU"/>
        </a:p>
      </dgm:t>
    </dgm:pt>
    <dgm:pt modelId="{0CF577CE-68F5-4B08-A9BE-BA0406443188}" type="pres">
      <dgm:prSet presAssocID="{68B2F408-54E7-4F88-A6FB-DF7517C1C09D}" presName="linearFlow" presStyleCnt="0">
        <dgm:presLayoutVars>
          <dgm:resizeHandles val="exact"/>
        </dgm:presLayoutVars>
      </dgm:prSet>
      <dgm:spPr/>
    </dgm:pt>
    <dgm:pt modelId="{2D08AC2C-B16B-4F58-AA33-3E8EF7FAFF1F}" type="pres">
      <dgm:prSet presAssocID="{0EEEB49C-4BBD-4795-9C63-263457202B24}" presName="node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E9189C-9EF1-49C2-A2B2-758170035EC6}" type="pres">
      <dgm:prSet presAssocID="{0C0460C9-844F-4318-9BBC-B0F52EC515F0}" presName="sibTrans" presStyleLbl="sibTrans2D1" presStyleIdx="0" presStyleCnt="1"/>
      <dgm:spPr/>
    </dgm:pt>
    <dgm:pt modelId="{5320D9D3-F742-422F-8C88-11EE682B4F63}" type="pres">
      <dgm:prSet presAssocID="{0C0460C9-844F-4318-9BBC-B0F52EC515F0}" presName="connectorText" presStyleLbl="sibTrans2D1" presStyleIdx="0" presStyleCnt="1"/>
      <dgm:spPr/>
    </dgm:pt>
    <dgm:pt modelId="{80B9FBE6-89AF-4232-9077-77067D14ACC6}" type="pres">
      <dgm:prSet presAssocID="{7098982E-99FA-4713-ACA9-11C5985E4957}" presName="node" presStyleLbl="node1" presStyleIdx="1" presStyleCnt="2">
        <dgm:presLayoutVars>
          <dgm:bulletEnabled val="1"/>
        </dgm:presLayoutVars>
      </dgm:prSet>
      <dgm:spPr/>
    </dgm:pt>
  </dgm:ptLst>
  <dgm:cxnLst>
    <dgm:cxn modelId="{DFF888CA-6E2C-4E16-B236-3C0670E86C2C}" type="presOf" srcId="{0EEEB49C-4BBD-4795-9C63-263457202B24}" destId="{2D08AC2C-B16B-4F58-AA33-3E8EF7FAFF1F}" srcOrd="0" destOrd="0" presId="urn:microsoft.com/office/officeart/2005/8/layout/process2"/>
    <dgm:cxn modelId="{92253452-852D-4E7C-878D-5FFCD8A9B65A}" type="presOf" srcId="{7098982E-99FA-4713-ACA9-11C5985E4957}" destId="{80B9FBE6-89AF-4232-9077-77067D14ACC6}" srcOrd="0" destOrd="0" presId="urn:microsoft.com/office/officeart/2005/8/layout/process2"/>
    <dgm:cxn modelId="{4970E292-BE8D-41DE-AB46-2FEB5C42D644}" type="presOf" srcId="{0C0460C9-844F-4318-9BBC-B0F52EC515F0}" destId="{5320D9D3-F742-422F-8C88-11EE682B4F63}" srcOrd="1" destOrd="0" presId="urn:microsoft.com/office/officeart/2005/8/layout/process2"/>
    <dgm:cxn modelId="{A6E19B56-A3B9-4734-A309-D25CBCB7FFBF}" type="presOf" srcId="{68B2F408-54E7-4F88-A6FB-DF7517C1C09D}" destId="{0CF577CE-68F5-4B08-A9BE-BA0406443188}" srcOrd="0" destOrd="0" presId="urn:microsoft.com/office/officeart/2005/8/layout/process2"/>
    <dgm:cxn modelId="{F1546415-65C1-4CF8-9F01-ADA1E50934C9}" srcId="{68B2F408-54E7-4F88-A6FB-DF7517C1C09D}" destId="{0EEEB49C-4BBD-4795-9C63-263457202B24}" srcOrd="0" destOrd="0" parTransId="{FA7A73CD-02B9-4439-9AF5-5283CDAEB622}" sibTransId="{0C0460C9-844F-4318-9BBC-B0F52EC515F0}"/>
    <dgm:cxn modelId="{0B11CD0E-5EBF-4C48-A291-28CF822682F4}" srcId="{68B2F408-54E7-4F88-A6FB-DF7517C1C09D}" destId="{7098982E-99FA-4713-ACA9-11C5985E4957}" srcOrd="1" destOrd="0" parTransId="{D2071F58-A14D-47DB-B7E3-ABED7174CD74}" sibTransId="{F8B79335-6F5E-4579-9C06-5C80E3822718}"/>
    <dgm:cxn modelId="{B1DE5EF7-E404-4B7A-B2DF-25C4BECD41EE}" type="presOf" srcId="{0C0460C9-844F-4318-9BBC-B0F52EC515F0}" destId="{29E9189C-9EF1-49C2-A2B2-758170035EC6}" srcOrd="0" destOrd="0" presId="urn:microsoft.com/office/officeart/2005/8/layout/process2"/>
    <dgm:cxn modelId="{684318B0-82BA-4868-B910-98B1792EABAD}" type="presParOf" srcId="{0CF577CE-68F5-4B08-A9BE-BA0406443188}" destId="{2D08AC2C-B16B-4F58-AA33-3E8EF7FAFF1F}" srcOrd="0" destOrd="0" presId="urn:microsoft.com/office/officeart/2005/8/layout/process2"/>
    <dgm:cxn modelId="{49C8DFCC-BF25-48F0-ABB4-E382FD09DE3A}" type="presParOf" srcId="{0CF577CE-68F5-4B08-A9BE-BA0406443188}" destId="{29E9189C-9EF1-49C2-A2B2-758170035EC6}" srcOrd="1" destOrd="0" presId="urn:microsoft.com/office/officeart/2005/8/layout/process2"/>
    <dgm:cxn modelId="{29FDD2E6-DA95-435F-AE62-28F4A17760B2}" type="presParOf" srcId="{29E9189C-9EF1-49C2-A2B2-758170035EC6}" destId="{5320D9D3-F742-422F-8C88-11EE682B4F63}" srcOrd="0" destOrd="0" presId="urn:microsoft.com/office/officeart/2005/8/layout/process2"/>
    <dgm:cxn modelId="{FCCA3DD2-4D04-4971-B3E7-41B7CBA7A82F}" type="presParOf" srcId="{0CF577CE-68F5-4B08-A9BE-BA0406443188}" destId="{80B9FBE6-89AF-4232-9077-77067D14ACC6}" srcOrd="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6D17621-3B8B-44F3-9A8F-35291A0B825C}" type="doc">
      <dgm:prSet loTypeId="urn:microsoft.com/office/officeart/2005/8/layout/hierarchy3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7DAA2DC-12C3-49C9-A99E-539E8D44FC1B}">
      <dgm:prSet phldrT="[Текст]" custT="1"/>
      <dgm:spPr>
        <a:solidFill>
          <a:srgbClr val="63B0B8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2000" dirty="0" smtClean="0"/>
            <a:t>Реализация механизма в зависимости от возможности установления дополнительного расходного обязательства, определяемой в соответствии с требованиями бюджетного кодекса Российской Федерации</a:t>
          </a:r>
          <a:endParaRPr lang="ru-RU" sz="2000" dirty="0"/>
        </a:p>
      </dgm:t>
    </dgm:pt>
    <dgm:pt modelId="{379F2D51-99D6-4B8D-BA87-1D3B70DA6553}" type="parTrans" cxnId="{C445AE11-AF4D-429F-A747-FA30E16FADA2}">
      <dgm:prSet/>
      <dgm:spPr/>
      <dgm:t>
        <a:bodyPr/>
        <a:lstStyle/>
        <a:p>
          <a:endParaRPr lang="ru-RU"/>
        </a:p>
      </dgm:t>
    </dgm:pt>
    <dgm:pt modelId="{BD070558-4694-4501-816B-440E79180DCC}" type="sibTrans" cxnId="{C445AE11-AF4D-429F-A747-FA30E16FADA2}">
      <dgm:prSet/>
      <dgm:spPr/>
      <dgm:t>
        <a:bodyPr/>
        <a:lstStyle/>
        <a:p>
          <a:endParaRPr lang="ru-RU"/>
        </a:p>
      </dgm:t>
    </dgm:pt>
    <dgm:pt modelId="{FECB98F1-C685-41C5-BCE6-31EFEA4A4894}">
      <dgm:prSet phldrT="[Текст]" custT="1"/>
      <dgm:spPr>
        <a:solidFill>
          <a:srgbClr val="D0E3EA">
            <a:alpha val="90000"/>
          </a:srgbClr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900" dirty="0" smtClean="0"/>
            <a:t>Реализация в рамках взаимоотношений между субъектом Российской Федерации и индивидуальным предпринимателем</a:t>
          </a:r>
          <a:endParaRPr lang="ru-RU" sz="1900" dirty="0"/>
        </a:p>
      </dgm:t>
    </dgm:pt>
    <dgm:pt modelId="{8736B8FE-D3B6-4311-B2E4-E4AD4645175D}" type="parTrans" cxnId="{3FBCE50E-211C-45D0-983D-768FB38F26A4}">
      <dgm:prSet/>
      <dgm:spPr/>
      <dgm:t>
        <a:bodyPr/>
        <a:lstStyle/>
        <a:p>
          <a:endParaRPr lang="ru-RU"/>
        </a:p>
      </dgm:t>
    </dgm:pt>
    <dgm:pt modelId="{F0F27F41-3B3D-45F3-81EE-367A63A2028D}" type="sibTrans" cxnId="{3FBCE50E-211C-45D0-983D-768FB38F26A4}">
      <dgm:prSet/>
      <dgm:spPr/>
      <dgm:t>
        <a:bodyPr/>
        <a:lstStyle/>
        <a:p>
          <a:endParaRPr lang="ru-RU"/>
        </a:p>
      </dgm:t>
    </dgm:pt>
    <dgm:pt modelId="{65A44239-F096-4BC8-81ED-058F49DC0698}">
      <dgm:prSet phldrT="[Текст]"/>
      <dgm:spPr>
        <a:solidFill>
          <a:srgbClr val="D0E3EA">
            <a:alpha val="90000"/>
          </a:srgbClr>
        </a:solidFill>
        <a:ln>
          <a:solidFill>
            <a:srgbClr val="01E9C2"/>
          </a:solidFill>
        </a:ln>
      </dgm:spPr>
      <dgm:t>
        <a:bodyPr/>
        <a:lstStyle/>
        <a:p>
          <a:pPr algn="ctr"/>
          <a:r>
            <a:rPr lang="ru-RU" dirty="0" smtClean="0"/>
            <a:t>Реализация в рамках взаимоотношений между тремя участниками: субъект Российской Федерации, муниципальный район (городской округ) и индивидуальный предприниматель </a:t>
          </a:r>
          <a:endParaRPr lang="ru-RU" dirty="0"/>
        </a:p>
      </dgm:t>
    </dgm:pt>
    <dgm:pt modelId="{D09948CE-EA54-4FFA-9A48-01ABD3CEBD02}" type="parTrans" cxnId="{97B9B405-1C05-4D00-BC47-7616929D3A38}">
      <dgm:prSet/>
      <dgm:spPr/>
      <dgm:t>
        <a:bodyPr/>
        <a:lstStyle/>
        <a:p>
          <a:endParaRPr lang="ru-RU"/>
        </a:p>
      </dgm:t>
    </dgm:pt>
    <dgm:pt modelId="{C1F6C7BA-6557-43A2-9628-42FB7B46F0FB}" type="sibTrans" cxnId="{97B9B405-1C05-4D00-BC47-7616929D3A38}">
      <dgm:prSet/>
      <dgm:spPr/>
      <dgm:t>
        <a:bodyPr/>
        <a:lstStyle/>
        <a:p>
          <a:endParaRPr lang="ru-RU"/>
        </a:p>
      </dgm:t>
    </dgm:pt>
    <dgm:pt modelId="{499CC732-AD81-43F5-B8D5-22BA5577D217}" type="pres">
      <dgm:prSet presAssocID="{56D17621-3B8B-44F3-9A8F-35291A0B825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16A58D5-3FFB-497D-9C5F-9B5BC67E5A28}" type="pres">
      <dgm:prSet presAssocID="{97DAA2DC-12C3-49C9-A99E-539E8D44FC1B}" presName="root" presStyleCnt="0"/>
      <dgm:spPr/>
    </dgm:pt>
    <dgm:pt modelId="{4BA4B41C-2F0C-4801-91C6-4B8D77BB2E6A}" type="pres">
      <dgm:prSet presAssocID="{97DAA2DC-12C3-49C9-A99E-539E8D44FC1B}" presName="rootComposite" presStyleCnt="0"/>
      <dgm:spPr/>
    </dgm:pt>
    <dgm:pt modelId="{8917FE34-E502-43EF-81CD-789F7B6045B9}" type="pres">
      <dgm:prSet presAssocID="{97DAA2DC-12C3-49C9-A99E-539E8D44FC1B}" presName="rootText" presStyleLbl="node1" presStyleIdx="0" presStyleCnt="1" custScaleX="309635"/>
      <dgm:spPr/>
      <dgm:t>
        <a:bodyPr/>
        <a:lstStyle/>
        <a:p>
          <a:endParaRPr lang="ru-RU"/>
        </a:p>
      </dgm:t>
    </dgm:pt>
    <dgm:pt modelId="{2A700BE1-FC4D-4B58-A474-4D1B11269BC7}" type="pres">
      <dgm:prSet presAssocID="{97DAA2DC-12C3-49C9-A99E-539E8D44FC1B}" presName="rootConnector" presStyleLbl="node1" presStyleIdx="0" presStyleCnt="1"/>
      <dgm:spPr/>
    </dgm:pt>
    <dgm:pt modelId="{A3D3ABC7-8630-4C65-8F46-DC26370ACB0C}" type="pres">
      <dgm:prSet presAssocID="{97DAA2DC-12C3-49C9-A99E-539E8D44FC1B}" presName="childShape" presStyleCnt="0"/>
      <dgm:spPr/>
    </dgm:pt>
    <dgm:pt modelId="{3C197730-3831-4C06-A92B-F0C19A51A2B4}" type="pres">
      <dgm:prSet presAssocID="{8736B8FE-D3B6-4311-B2E4-E4AD4645175D}" presName="Name13" presStyleLbl="parChTrans1D2" presStyleIdx="0" presStyleCnt="2"/>
      <dgm:spPr/>
    </dgm:pt>
    <dgm:pt modelId="{54B37899-CA49-4949-AD6F-FCFB37C29E81}" type="pres">
      <dgm:prSet presAssocID="{FECB98F1-C685-41C5-BCE6-31EFEA4A4894}" presName="childText" presStyleLbl="bgAcc1" presStyleIdx="0" presStyleCnt="2" custScaleX="244779" custScaleY="104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3DA4B-3F5B-4B58-84D2-2441109AD2E5}" type="pres">
      <dgm:prSet presAssocID="{D09948CE-EA54-4FFA-9A48-01ABD3CEBD02}" presName="Name13" presStyleLbl="parChTrans1D2" presStyleIdx="1" presStyleCnt="2"/>
      <dgm:spPr/>
    </dgm:pt>
    <dgm:pt modelId="{5E844C62-CFFA-41C9-940E-85328F5C967A}" type="pres">
      <dgm:prSet presAssocID="{65A44239-F096-4BC8-81ED-058F49DC0698}" presName="childText" presStyleLbl="bgAcc1" presStyleIdx="1" presStyleCnt="2" custScaleX="244779" custScaleY="1044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FBCE50E-211C-45D0-983D-768FB38F26A4}" srcId="{97DAA2DC-12C3-49C9-A99E-539E8D44FC1B}" destId="{FECB98F1-C685-41C5-BCE6-31EFEA4A4894}" srcOrd="0" destOrd="0" parTransId="{8736B8FE-D3B6-4311-B2E4-E4AD4645175D}" sibTransId="{F0F27F41-3B3D-45F3-81EE-367A63A2028D}"/>
    <dgm:cxn modelId="{F695452C-B43C-4247-BBF3-E33F2B4CAB68}" type="presOf" srcId="{65A44239-F096-4BC8-81ED-058F49DC0698}" destId="{5E844C62-CFFA-41C9-940E-85328F5C967A}" srcOrd="0" destOrd="0" presId="urn:microsoft.com/office/officeart/2005/8/layout/hierarchy3"/>
    <dgm:cxn modelId="{A6A31A5C-5BEF-4245-BBEE-4FAB288C596F}" type="presOf" srcId="{56D17621-3B8B-44F3-9A8F-35291A0B825C}" destId="{499CC732-AD81-43F5-B8D5-22BA5577D217}" srcOrd="0" destOrd="0" presId="urn:microsoft.com/office/officeart/2005/8/layout/hierarchy3"/>
    <dgm:cxn modelId="{9158AC2D-E808-4DD9-A099-D99690960F79}" type="presOf" srcId="{D09948CE-EA54-4FFA-9A48-01ABD3CEBD02}" destId="{8463DA4B-3F5B-4B58-84D2-2441109AD2E5}" srcOrd="0" destOrd="0" presId="urn:microsoft.com/office/officeart/2005/8/layout/hierarchy3"/>
    <dgm:cxn modelId="{26CC850A-2526-46B3-8065-4FF66A45AE99}" type="presOf" srcId="{97DAA2DC-12C3-49C9-A99E-539E8D44FC1B}" destId="{2A700BE1-FC4D-4B58-A474-4D1B11269BC7}" srcOrd="1" destOrd="0" presId="urn:microsoft.com/office/officeart/2005/8/layout/hierarchy3"/>
    <dgm:cxn modelId="{97B9B405-1C05-4D00-BC47-7616929D3A38}" srcId="{97DAA2DC-12C3-49C9-A99E-539E8D44FC1B}" destId="{65A44239-F096-4BC8-81ED-058F49DC0698}" srcOrd="1" destOrd="0" parTransId="{D09948CE-EA54-4FFA-9A48-01ABD3CEBD02}" sibTransId="{C1F6C7BA-6557-43A2-9628-42FB7B46F0FB}"/>
    <dgm:cxn modelId="{D9BE5D60-2D8C-483D-9194-C000B207E20F}" type="presOf" srcId="{FECB98F1-C685-41C5-BCE6-31EFEA4A4894}" destId="{54B37899-CA49-4949-AD6F-FCFB37C29E81}" srcOrd="0" destOrd="0" presId="urn:microsoft.com/office/officeart/2005/8/layout/hierarchy3"/>
    <dgm:cxn modelId="{C445AE11-AF4D-429F-A747-FA30E16FADA2}" srcId="{56D17621-3B8B-44F3-9A8F-35291A0B825C}" destId="{97DAA2DC-12C3-49C9-A99E-539E8D44FC1B}" srcOrd="0" destOrd="0" parTransId="{379F2D51-99D6-4B8D-BA87-1D3B70DA6553}" sibTransId="{BD070558-4694-4501-816B-440E79180DCC}"/>
    <dgm:cxn modelId="{ECDA07D8-0421-46A9-9CC4-34EC70352682}" type="presOf" srcId="{8736B8FE-D3B6-4311-B2E4-E4AD4645175D}" destId="{3C197730-3831-4C06-A92B-F0C19A51A2B4}" srcOrd="0" destOrd="0" presId="urn:microsoft.com/office/officeart/2005/8/layout/hierarchy3"/>
    <dgm:cxn modelId="{A4571C96-71DA-43E4-B2F2-7022B691EEAF}" type="presOf" srcId="{97DAA2DC-12C3-49C9-A99E-539E8D44FC1B}" destId="{8917FE34-E502-43EF-81CD-789F7B6045B9}" srcOrd="0" destOrd="0" presId="urn:microsoft.com/office/officeart/2005/8/layout/hierarchy3"/>
    <dgm:cxn modelId="{CE04821E-2AD4-4458-A71B-7B8D4EE1702D}" type="presParOf" srcId="{499CC732-AD81-43F5-B8D5-22BA5577D217}" destId="{E16A58D5-3FFB-497D-9C5F-9B5BC67E5A28}" srcOrd="0" destOrd="0" presId="urn:microsoft.com/office/officeart/2005/8/layout/hierarchy3"/>
    <dgm:cxn modelId="{618F1F5E-8623-4C07-B533-C8D903C5BC24}" type="presParOf" srcId="{E16A58D5-3FFB-497D-9C5F-9B5BC67E5A28}" destId="{4BA4B41C-2F0C-4801-91C6-4B8D77BB2E6A}" srcOrd="0" destOrd="0" presId="urn:microsoft.com/office/officeart/2005/8/layout/hierarchy3"/>
    <dgm:cxn modelId="{54CFB1BE-66CD-4182-BF7E-D69125B63389}" type="presParOf" srcId="{4BA4B41C-2F0C-4801-91C6-4B8D77BB2E6A}" destId="{8917FE34-E502-43EF-81CD-789F7B6045B9}" srcOrd="0" destOrd="0" presId="urn:microsoft.com/office/officeart/2005/8/layout/hierarchy3"/>
    <dgm:cxn modelId="{89B5E102-01F0-45D4-8156-E24F5E7F4E6E}" type="presParOf" srcId="{4BA4B41C-2F0C-4801-91C6-4B8D77BB2E6A}" destId="{2A700BE1-FC4D-4B58-A474-4D1B11269BC7}" srcOrd="1" destOrd="0" presId="urn:microsoft.com/office/officeart/2005/8/layout/hierarchy3"/>
    <dgm:cxn modelId="{4DEFA49A-2ACA-41A5-8068-3B3868C8FF03}" type="presParOf" srcId="{E16A58D5-3FFB-497D-9C5F-9B5BC67E5A28}" destId="{A3D3ABC7-8630-4C65-8F46-DC26370ACB0C}" srcOrd="1" destOrd="0" presId="urn:microsoft.com/office/officeart/2005/8/layout/hierarchy3"/>
    <dgm:cxn modelId="{06A77FE6-6CD5-43E1-9CEC-9851EAFB174D}" type="presParOf" srcId="{A3D3ABC7-8630-4C65-8F46-DC26370ACB0C}" destId="{3C197730-3831-4C06-A92B-F0C19A51A2B4}" srcOrd="0" destOrd="0" presId="urn:microsoft.com/office/officeart/2005/8/layout/hierarchy3"/>
    <dgm:cxn modelId="{0BF99343-CBA9-4EC2-A295-CEDDCAD5CC11}" type="presParOf" srcId="{A3D3ABC7-8630-4C65-8F46-DC26370ACB0C}" destId="{54B37899-CA49-4949-AD6F-FCFB37C29E81}" srcOrd="1" destOrd="0" presId="urn:microsoft.com/office/officeart/2005/8/layout/hierarchy3"/>
    <dgm:cxn modelId="{1E74B788-157C-4545-BDC6-1F9967F2F46F}" type="presParOf" srcId="{A3D3ABC7-8630-4C65-8F46-DC26370ACB0C}" destId="{8463DA4B-3F5B-4B58-84D2-2441109AD2E5}" srcOrd="2" destOrd="0" presId="urn:microsoft.com/office/officeart/2005/8/layout/hierarchy3"/>
    <dgm:cxn modelId="{5D3CB8E1-5B29-479F-B240-4EF2170E1854}" type="presParOf" srcId="{A3D3ABC7-8630-4C65-8F46-DC26370ACB0C}" destId="{5E844C62-CFFA-41C9-940E-85328F5C967A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0A5549-8C71-4965-9986-7F4809F64F61}" type="doc">
      <dgm:prSet loTypeId="urn:microsoft.com/office/officeart/2008/layout/LinedList" loCatId="list" qsTypeId="urn:microsoft.com/office/officeart/2005/8/quickstyle/simple1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FD473658-3510-49A5-8200-B7D7B919958C}">
      <dgm:prSet phldrT="[Текст]" custT="1"/>
      <dgm:spPr/>
      <dgm:t>
        <a:bodyPr/>
        <a:lstStyle/>
        <a:p>
          <a:r>
            <a:rPr lang="ru-RU" sz="1200" smtClean="0">
              <a:latin typeface="Arial" pitchFamily="34" charset="0"/>
              <a:cs typeface="Arial" pitchFamily="34" charset="0"/>
            </a:rPr>
            <a:t>Финансовое обеспечение реализации основных общеобразовательных программ дошкольного образования независимо от поставщика образовательных услуг</a:t>
          </a:r>
          <a:endParaRPr lang="ru-RU" sz="1200" dirty="0" smtClean="0">
            <a:latin typeface="Arial" pitchFamily="34" charset="0"/>
            <a:cs typeface="Arial" pitchFamily="34" charset="0"/>
          </a:endParaRPr>
        </a:p>
      </dgm:t>
    </dgm:pt>
    <dgm:pt modelId="{6F73B0CE-57A1-4F80-9D15-ABBE7DD6451E}" type="parTrans" cxnId="{D3B86C1E-0884-4051-9175-13983C064670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DF17D6B4-225B-4B98-AA32-12F5B9C80FAD}" type="sibTrans" cxnId="{D3B86C1E-0884-4051-9175-13983C064670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423514E-D2DD-4451-AA43-285441936560}">
      <dgm:prSet custT="1"/>
      <dgm:spPr/>
      <dgm:t>
        <a:bodyPr/>
        <a:lstStyle/>
        <a:p>
          <a:r>
            <a:rPr lang="ru-RU" sz="1200" i="0" dirty="0" smtClean="0">
              <a:latin typeface="Arial" pitchFamily="34" charset="0"/>
              <a:cs typeface="Arial" pitchFamily="34" charset="0"/>
            </a:rPr>
            <a:t>Предоставление</a:t>
          </a:r>
          <a:r>
            <a:rPr lang="ru-RU" sz="1200" dirty="0" smtClean="0">
              <a:latin typeface="Arial" pitchFamily="34" charset="0"/>
              <a:cs typeface="Arial" pitchFamily="34" charset="0"/>
            </a:rPr>
            <a:t> дополнительной поддержки исключительно при условии наличия дополнительных обязательств индивидуальных предпринимателей по ограничению размера родительской платы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F1C12A58-7EA6-471B-B98C-1EEB9548EAC8}" type="parTrans" cxnId="{8C4BE01B-26E7-42A3-92E0-4B0C885D1ED4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E883161D-C4C1-4E04-B94A-10A8B74809C2}" type="sibTrans" cxnId="{8C4BE01B-26E7-42A3-92E0-4B0C885D1ED4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CEB9CB3-620D-4B78-88A7-1ECA55FC4D04}">
      <dgm:prSet custT="1"/>
      <dgm:spPr/>
      <dgm:t>
        <a:bodyPr/>
        <a:lstStyle/>
        <a:p>
          <a:r>
            <a:rPr lang="ru-RU" sz="1200" smtClean="0">
              <a:latin typeface="Arial" pitchFamily="34" charset="0"/>
              <a:cs typeface="Arial" pitchFamily="34" charset="0"/>
            </a:rPr>
            <a:t>Осуществление контроля за деятельностью индивидуальных предпринимателей с точки зрения обеспечения ими условий реализации программ дошкольного образования в соответствии с ФГОС ДО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20AF1088-0E7E-4C1A-8E1E-2D107E69434F}" type="parTrans" cxnId="{64ECD871-16A3-46B5-8D45-B571064DCFED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521836E7-3D96-4E85-BF70-9410701A386B}" type="sibTrans" cxnId="{64ECD871-16A3-46B5-8D45-B571064DCFED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46878CF-A15C-49DD-B0D1-1E20B00379A8}">
      <dgm:prSet custT="1"/>
      <dgm:spPr/>
      <dgm:t>
        <a:bodyPr/>
        <a:lstStyle/>
        <a:p>
          <a:r>
            <a:rPr lang="ru-RU" sz="1200" smtClean="0">
              <a:latin typeface="Arial" pitchFamily="34" charset="0"/>
              <a:cs typeface="Arial" pitchFamily="34" charset="0"/>
            </a:rPr>
            <a:t>Добровольное исключение ребенка, получающего дошкольное образование у индивидуального предпринимателя, из очереди на получение дошкольного образования с сохранением права на восстановление в очереди в случае изменения условий оказания услуг индивидуальным предпринимателем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62A341BA-419F-45D3-87C1-F157B9E79936}" type="parTrans" cxnId="{2555A2B3-1568-4872-A947-3B6E554F7EF0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284F4C99-348B-4C77-A4AF-D05D090622B8}" type="sibTrans" cxnId="{2555A2B3-1568-4872-A947-3B6E554F7EF0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1B669BBC-E779-40A8-922C-F942273F9961}">
      <dgm:prSet phldrT="[Текст]" custT="1"/>
      <dgm:spPr/>
      <dgm:t>
        <a:bodyPr/>
        <a:lstStyle/>
        <a:p>
          <a:r>
            <a:rPr lang="ru-RU" sz="1200" smtClean="0">
              <a:latin typeface="Arial" pitchFamily="34" charset="0"/>
              <a:cs typeface="Arial" pitchFamily="34" charset="0"/>
            </a:rPr>
            <a:t>Предоставление дополнительной поддержки организации образования и создания условий для осуществления присмотра и ухода за воспитанниками в объеме, обеспечивающем равные условия деятельности для муниципальных образовательных организаций и индивидуальных предпринимателей</a:t>
          </a:r>
          <a:endParaRPr lang="ru-RU" sz="1200" dirty="0">
            <a:latin typeface="Arial" pitchFamily="34" charset="0"/>
            <a:cs typeface="Arial" pitchFamily="34" charset="0"/>
          </a:endParaRPr>
        </a:p>
      </dgm:t>
    </dgm:pt>
    <dgm:pt modelId="{D8F0EA20-CC16-446C-98A7-BB623713FF18}" type="sibTrans" cxnId="{DFDE3416-8382-4D5C-8800-DF3700576553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319E1986-963A-42AD-B6C1-2C72DA789282}" type="parTrans" cxnId="{DFDE3416-8382-4D5C-8800-DF3700576553}">
      <dgm:prSet/>
      <dgm:spPr/>
      <dgm:t>
        <a:bodyPr/>
        <a:lstStyle/>
        <a:p>
          <a:endParaRPr lang="ru-RU" sz="120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8FD7D810-8FFF-4B60-A7A3-F2FE3D642FDB}">
      <dgm:prSet custT="1"/>
      <dgm:spPr/>
      <dgm:t>
        <a:bodyPr/>
        <a:lstStyle/>
        <a:p>
          <a:r>
            <a:rPr lang="ru-RU" sz="1200" smtClean="0">
              <a:latin typeface="Arial" pitchFamily="34" charset="0"/>
              <a:cs typeface="Arial" pitchFamily="34" charset="0"/>
            </a:rPr>
            <a:t>Дополнительная поддержка индивидуальных предпринимателей, осуществляющих образовательную деятельность самостоятельно (без получения лицензии) в малых группах (от 1 до 6 детей), со стороны ресурсных и/или консультационных центров, обеспечивающих методическое, консультационное сопровождение индивидуальных предпринимателей, психолого-педагогическое сопровождение детей (в том числе психологическую диагностику)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FBDCFB8D-7AD9-4D69-8454-E5C2440C449E}" type="parTrans" cxnId="{B47BCFC8-4E6D-4AD8-B373-3C9E004BA87E}">
      <dgm:prSet/>
      <dgm:spPr/>
      <dgm:t>
        <a:bodyPr/>
        <a:lstStyle/>
        <a:p>
          <a:endParaRPr lang="ru-RU" sz="1200">
            <a:latin typeface="Arial" pitchFamily="34" charset="0"/>
            <a:cs typeface="Arial" pitchFamily="34" charset="0"/>
          </a:endParaRPr>
        </a:p>
      </dgm:t>
    </dgm:pt>
    <dgm:pt modelId="{6BDB7284-C592-4F76-A688-6B74D4B27B5B}" type="sibTrans" cxnId="{B47BCFC8-4E6D-4AD8-B373-3C9E004BA87E}">
      <dgm:prSet/>
      <dgm:spPr/>
      <dgm:t>
        <a:bodyPr/>
        <a:lstStyle/>
        <a:p>
          <a:endParaRPr lang="ru-RU" sz="1200">
            <a:latin typeface="Arial" pitchFamily="34" charset="0"/>
            <a:cs typeface="Arial" pitchFamily="34" charset="0"/>
          </a:endParaRPr>
        </a:p>
      </dgm:t>
    </dgm:pt>
    <dgm:pt modelId="{ADBA033C-32DB-428B-A912-C7048C99333E}">
      <dgm:prSet custT="1"/>
      <dgm:spPr/>
      <dgm:t>
        <a:bodyPr/>
        <a:lstStyle/>
        <a:p>
          <a:r>
            <a:rPr lang="ru-RU" sz="1200" smtClean="0">
              <a:latin typeface="Arial" pitchFamily="34" charset="0"/>
              <a:cs typeface="Arial" pitchFamily="34" charset="0"/>
            </a:rPr>
            <a:t>Особые условия предоставления субсидий на возмещение затрат индивидуальным предпринимателям, осуществляющим образовательную деятельность самостоятельно (без получения лицензии) в малых группах (от 1 до 6 детей)</a:t>
          </a:r>
          <a:endParaRPr lang="ru-RU" sz="1200" b="1" dirty="0">
            <a:latin typeface="Arial" pitchFamily="34" charset="0"/>
            <a:cs typeface="Arial" pitchFamily="34" charset="0"/>
          </a:endParaRPr>
        </a:p>
      </dgm:t>
    </dgm:pt>
    <dgm:pt modelId="{EAC019B2-C1F8-44F5-AF06-5199826B17CF}" type="parTrans" cxnId="{DC5BB57B-AAD2-452A-A954-5107CEA2BB95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82F53C8-923E-4678-8593-41BD6B1CFBBE}" type="sibTrans" cxnId="{DC5BB57B-AAD2-452A-A954-5107CEA2BB95}">
      <dgm:prSet/>
      <dgm:spPr/>
      <dgm:t>
        <a:bodyPr/>
        <a:lstStyle/>
        <a:p>
          <a:endParaRPr lang="ru-RU">
            <a:latin typeface="Arial" pitchFamily="34" charset="0"/>
            <a:cs typeface="Arial" pitchFamily="34" charset="0"/>
          </a:endParaRPr>
        </a:p>
      </dgm:t>
    </dgm:pt>
    <dgm:pt modelId="{892FBE26-8246-48C7-BBFA-D85D12914B7C}" type="pres">
      <dgm:prSet presAssocID="{FE0A5549-8C71-4965-9986-7F4809F64F61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DDCB5DE8-4245-457B-8BEA-234AB34DA653}" type="pres">
      <dgm:prSet presAssocID="{FD473658-3510-49A5-8200-B7D7B919958C}" presName="thickLine" presStyleLbl="alignNode1" presStyleIdx="0" presStyleCnt="7"/>
      <dgm:spPr/>
      <dgm:t>
        <a:bodyPr/>
        <a:lstStyle/>
        <a:p>
          <a:endParaRPr lang="ru-RU"/>
        </a:p>
      </dgm:t>
    </dgm:pt>
    <dgm:pt modelId="{5F586C09-21F4-4B6B-A39D-E20AF9EC9201}" type="pres">
      <dgm:prSet presAssocID="{FD473658-3510-49A5-8200-B7D7B919958C}" presName="horz1" presStyleCnt="0"/>
      <dgm:spPr/>
      <dgm:t>
        <a:bodyPr/>
        <a:lstStyle/>
        <a:p>
          <a:endParaRPr lang="ru-RU"/>
        </a:p>
      </dgm:t>
    </dgm:pt>
    <dgm:pt modelId="{772EB939-B8B7-43A4-BE7C-EA29A46FDF8F}" type="pres">
      <dgm:prSet presAssocID="{FD473658-3510-49A5-8200-B7D7B919958C}" presName="tx1" presStyleLbl="revTx" presStyleIdx="0" presStyleCnt="7"/>
      <dgm:spPr/>
      <dgm:t>
        <a:bodyPr/>
        <a:lstStyle/>
        <a:p>
          <a:endParaRPr lang="ru-RU"/>
        </a:p>
      </dgm:t>
    </dgm:pt>
    <dgm:pt modelId="{178EE457-1EDA-43E6-A18B-D924D8DACF4D}" type="pres">
      <dgm:prSet presAssocID="{FD473658-3510-49A5-8200-B7D7B919958C}" presName="vert1" presStyleCnt="0"/>
      <dgm:spPr/>
      <dgm:t>
        <a:bodyPr/>
        <a:lstStyle/>
        <a:p>
          <a:endParaRPr lang="ru-RU"/>
        </a:p>
      </dgm:t>
    </dgm:pt>
    <dgm:pt modelId="{DD11A8D5-E1D7-44F9-8C2A-1E719CAA4124}" type="pres">
      <dgm:prSet presAssocID="{1B669BBC-E779-40A8-922C-F942273F9961}" presName="thickLine" presStyleLbl="alignNode1" presStyleIdx="1" presStyleCnt="7"/>
      <dgm:spPr/>
      <dgm:t>
        <a:bodyPr/>
        <a:lstStyle/>
        <a:p>
          <a:endParaRPr lang="ru-RU"/>
        </a:p>
      </dgm:t>
    </dgm:pt>
    <dgm:pt modelId="{24B0C571-01B0-48A5-92FE-D371C689A35A}" type="pres">
      <dgm:prSet presAssocID="{1B669BBC-E779-40A8-922C-F942273F9961}" presName="horz1" presStyleCnt="0"/>
      <dgm:spPr/>
      <dgm:t>
        <a:bodyPr/>
        <a:lstStyle/>
        <a:p>
          <a:endParaRPr lang="ru-RU"/>
        </a:p>
      </dgm:t>
    </dgm:pt>
    <dgm:pt modelId="{C199867D-3BD2-4232-8DBF-F2E86FA1FA21}" type="pres">
      <dgm:prSet presAssocID="{1B669BBC-E779-40A8-922C-F942273F9961}" presName="tx1" presStyleLbl="revTx" presStyleIdx="1" presStyleCnt="7"/>
      <dgm:spPr/>
      <dgm:t>
        <a:bodyPr/>
        <a:lstStyle/>
        <a:p>
          <a:endParaRPr lang="ru-RU"/>
        </a:p>
      </dgm:t>
    </dgm:pt>
    <dgm:pt modelId="{22888DCF-57B9-4742-9FDD-54BFB4A05A73}" type="pres">
      <dgm:prSet presAssocID="{1B669BBC-E779-40A8-922C-F942273F9961}" presName="vert1" presStyleCnt="0"/>
      <dgm:spPr/>
      <dgm:t>
        <a:bodyPr/>
        <a:lstStyle/>
        <a:p>
          <a:endParaRPr lang="ru-RU"/>
        </a:p>
      </dgm:t>
    </dgm:pt>
    <dgm:pt modelId="{CAB5BD83-F6BB-4D1B-82CE-1391F6DA6735}" type="pres">
      <dgm:prSet presAssocID="{C423514E-D2DD-4451-AA43-285441936560}" presName="thickLine" presStyleLbl="alignNode1" presStyleIdx="2" presStyleCnt="7"/>
      <dgm:spPr/>
      <dgm:t>
        <a:bodyPr/>
        <a:lstStyle/>
        <a:p>
          <a:endParaRPr lang="ru-RU"/>
        </a:p>
      </dgm:t>
    </dgm:pt>
    <dgm:pt modelId="{83971854-6127-4C20-A962-E07E23057A4C}" type="pres">
      <dgm:prSet presAssocID="{C423514E-D2DD-4451-AA43-285441936560}" presName="horz1" presStyleCnt="0"/>
      <dgm:spPr/>
      <dgm:t>
        <a:bodyPr/>
        <a:lstStyle/>
        <a:p>
          <a:endParaRPr lang="ru-RU"/>
        </a:p>
      </dgm:t>
    </dgm:pt>
    <dgm:pt modelId="{9B76C45E-14B2-48CA-AF2C-3D1CB8ECF037}" type="pres">
      <dgm:prSet presAssocID="{C423514E-D2DD-4451-AA43-285441936560}" presName="tx1" presStyleLbl="revTx" presStyleIdx="2" presStyleCnt="7"/>
      <dgm:spPr/>
      <dgm:t>
        <a:bodyPr/>
        <a:lstStyle/>
        <a:p>
          <a:endParaRPr lang="ru-RU"/>
        </a:p>
      </dgm:t>
    </dgm:pt>
    <dgm:pt modelId="{D56FFDCF-FE27-4AF1-A90D-00FA452781C8}" type="pres">
      <dgm:prSet presAssocID="{C423514E-D2DD-4451-AA43-285441936560}" presName="vert1" presStyleCnt="0"/>
      <dgm:spPr/>
      <dgm:t>
        <a:bodyPr/>
        <a:lstStyle/>
        <a:p>
          <a:endParaRPr lang="ru-RU"/>
        </a:p>
      </dgm:t>
    </dgm:pt>
    <dgm:pt modelId="{B5D04515-67EC-406C-B317-166E69D4CB5F}" type="pres">
      <dgm:prSet presAssocID="{8CEB9CB3-620D-4B78-88A7-1ECA55FC4D04}" presName="thickLine" presStyleLbl="alignNode1" presStyleIdx="3" presStyleCnt="7"/>
      <dgm:spPr/>
      <dgm:t>
        <a:bodyPr/>
        <a:lstStyle/>
        <a:p>
          <a:endParaRPr lang="ru-RU"/>
        </a:p>
      </dgm:t>
    </dgm:pt>
    <dgm:pt modelId="{25081743-5699-433B-B5B9-7EC77273E33E}" type="pres">
      <dgm:prSet presAssocID="{8CEB9CB3-620D-4B78-88A7-1ECA55FC4D04}" presName="horz1" presStyleCnt="0"/>
      <dgm:spPr/>
      <dgm:t>
        <a:bodyPr/>
        <a:lstStyle/>
        <a:p>
          <a:endParaRPr lang="ru-RU"/>
        </a:p>
      </dgm:t>
    </dgm:pt>
    <dgm:pt modelId="{89EF20B9-FCD0-43B9-ABE2-737599271227}" type="pres">
      <dgm:prSet presAssocID="{8CEB9CB3-620D-4B78-88A7-1ECA55FC4D04}" presName="tx1" presStyleLbl="revTx" presStyleIdx="3" presStyleCnt="7"/>
      <dgm:spPr/>
      <dgm:t>
        <a:bodyPr/>
        <a:lstStyle/>
        <a:p>
          <a:endParaRPr lang="ru-RU"/>
        </a:p>
      </dgm:t>
    </dgm:pt>
    <dgm:pt modelId="{C64790A1-6FD2-4070-8E60-32C97CEF8CBB}" type="pres">
      <dgm:prSet presAssocID="{8CEB9CB3-620D-4B78-88A7-1ECA55FC4D04}" presName="vert1" presStyleCnt="0"/>
      <dgm:spPr/>
      <dgm:t>
        <a:bodyPr/>
        <a:lstStyle/>
        <a:p>
          <a:endParaRPr lang="ru-RU"/>
        </a:p>
      </dgm:t>
    </dgm:pt>
    <dgm:pt modelId="{CBEA00CA-B7EA-4020-AA3D-1D533848B192}" type="pres">
      <dgm:prSet presAssocID="{C46878CF-A15C-49DD-B0D1-1E20B00379A8}" presName="thickLine" presStyleLbl="alignNode1" presStyleIdx="4" presStyleCnt="7"/>
      <dgm:spPr/>
      <dgm:t>
        <a:bodyPr/>
        <a:lstStyle/>
        <a:p>
          <a:endParaRPr lang="ru-RU"/>
        </a:p>
      </dgm:t>
    </dgm:pt>
    <dgm:pt modelId="{C0C601E3-3186-40F6-A616-B7DF186B0200}" type="pres">
      <dgm:prSet presAssocID="{C46878CF-A15C-49DD-B0D1-1E20B00379A8}" presName="horz1" presStyleCnt="0"/>
      <dgm:spPr/>
      <dgm:t>
        <a:bodyPr/>
        <a:lstStyle/>
        <a:p>
          <a:endParaRPr lang="ru-RU"/>
        </a:p>
      </dgm:t>
    </dgm:pt>
    <dgm:pt modelId="{0DEE9805-B929-4BFD-A066-9F21454773E6}" type="pres">
      <dgm:prSet presAssocID="{C46878CF-A15C-49DD-B0D1-1E20B00379A8}" presName="tx1" presStyleLbl="revTx" presStyleIdx="4" presStyleCnt="7"/>
      <dgm:spPr/>
      <dgm:t>
        <a:bodyPr/>
        <a:lstStyle/>
        <a:p>
          <a:endParaRPr lang="ru-RU"/>
        </a:p>
      </dgm:t>
    </dgm:pt>
    <dgm:pt modelId="{AA51707F-CAB0-4A8B-8E95-DD98CB69A985}" type="pres">
      <dgm:prSet presAssocID="{C46878CF-A15C-49DD-B0D1-1E20B00379A8}" presName="vert1" presStyleCnt="0"/>
      <dgm:spPr/>
      <dgm:t>
        <a:bodyPr/>
        <a:lstStyle/>
        <a:p>
          <a:endParaRPr lang="ru-RU"/>
        </a:p>
      </dgm:t>
    </dgm:pt>
    <dgm:pt modelId="{14353724-CEB9-4623-8E1D-D91CB4614F2F}" type="pres">
      <dgm:prSet presAssocID="{8FD7D810-8FFF-4B60-A7A3-F2FE3D642FDB}" presName="thickLine" presStyleLbl="alignNode1" presStyleIdx="5" presStyleCnt="7"/>
      <dgm:spPr/>
      <dgm:t>
        <a:bodyPr/>
        <a:lstStyle/>
        <a:p>
          <a:endParaRPr lang="ru-RU"/>
        </a:p>
      </dgm:t>
    </dgm:pt>
    <dgm:pt modelId="{04EEBB51-6684-4713-8EA3-EA7AEB2FD4DD}" type="pres">
      <dgm:prSet presAssocID="{8FD7D810-8FFF-4B60-A7A3-F2FE3D642FDB}" presName="horz1" presStyleCnt="0"/>
      <dgm:spPr/>
      <dgm:t>
        <a:bodyPr/>
        <a:lstStyle/>
        <a:p>
          <a:endParaRPr lang="ru-RU"/>
        </a:p>
      </dgm:t>
    </dgm:pt>
    <dgm:pt modelId="{D2BDC71F-2232-46D2-9B67-CF1E0CDF3B9A}" type="pres">
      <dgm:prSet presAssocID="{8FD7D810-8FFF-4B60-A7A3-F2FE3D642FDB}" presName="tx1" presStyleLbl="revTx" presStyleIdx="5" presStyleCnt="7"/>
      <dgm:spPr/>
      <dgm:t>
        <a:bodyPr/>
        <a:lstStyle/>
        <a:p>
          <a:endParaRPr lang="ru-RU"/>
        </a:p>
      </dgm:t>
    </dgm:pt>
    <dgm:pt modelId="{59748F15-1B10-43A1-9310-FC3B1652FACD}" type="pres">
      <dgm:prSet presAssocID="{8FD7D810-8FFF-4B60-A7A3-F2FE3D642FDB}" presName="vert1" presStyleCnt="0"/>
      <dgm:spPr/>
      <dgm:t>
        <a:bodyPr/>
        <a:lstStyle/>
        <a:p>
          <a:endParaRPr lang="ru-RU"/>
        </a:p>
      </dgm:t>
    </dgm:pt>
    <dgm:pt modelId="{2574F500-2900-4FE1-9CE3-77A607AC02C8}" type="pres">
      <dgm:prSet presAssocID="{ADBA033C-32DB-428B-A912-C7048C99333E}" presName="thickLine" presStyleLbl="alignNode1" presStyleIdx="6" presStyleCnt="7"/>
      <dgm:spPr/>
      <dgm:t>
        <a:bodyPr/>
        <a:lstStyle/>
        <a:p>
          <a:endParaRPr lang="ru-RU"/>
        </a:p>
      </dgm:t>
    </dgm:pt>
    <dgm:pt modelId="{C723BB1B-E11B-4235-BBFC-E63410C74154}" type="pres">
      <dgm:prSet presAssocID="{ADBA033C-32DB-428B-A912-C7048C99333E}" presName="horz1" presStyleCnt="0"/>
      <dgm:spPr/>
      <dgm:t>
        <a:bodyPr/>
        <a:lstStyle/>
        <a:p>
          <a:endParaRPr lang="ru-RU"/>
        </a:p>
      </dgm:t>
    </dgm:pt>
    <dgm:pt modelId="{7142E427-F915-4A2F-8A84-4446E4D1C207}" type="pres">
      <dgm:prSet presAssocID="{ADBA033C-32DB-428B-A912-C7048C99333E}" presName="tx1" presStyleLbl="revTx" presStyleIdx="6" presStyleCnt="7"/>
      <dgm:spPr/>
      <dgm:t>
        <a:bodyPr/>
        <a:lstStyle/>
        <a:p>
          <a:endParaRPr lang="ru-RU"/>
        </a:p>
      </dgm:t>
    </dgm:pt>
    <dgm:pt modelId="{2B23999A-7C05-42B9-B336-DB7E9D6D3EE1}" type="pres">
      <dgm:prSet presAssocID="{ADBA033C-32DB-428B-A912-C7048C99333E}" presName="vert1" presStyleCnt="0"/>
      <dgm:spPr/>
      <dgm:t>
        <a:bodyPr/>
        <a:lstStyle/>
        <a:p>
          <a:endParaRPr lang="ru-RU"/>
        </a:p>
      </dgm:t>
    </dgm:pt>
  </dgm:ptLst>
  <dgm:cxnLst>
    <dgm:cxn modelId="{64ECD871-16A3-46B5-8D45-B571064DCFED}" srcId="{FE0A5549-8C71-4965-9986-7F4809F64F61}" destId="{8CEB9CB3-620D-4B78-88A7-1ECA55FC4D04}" srcOrd="3" destOrd="0" parTransId="{20AF1088-0E7E-4C1A-8E1E-2D107E69434F}" sibTransId="{521836E7-3D96-4E85-BF70-9410701A386B}"/>
    <dgm:cxn modelId="{2555A2B3-1568-4872-A947-3B6E554F7EF0}" srcId="{FE0A5549-8C71-4965-9986-7F4809F64F61}" destId="{C46878CF-A15C-49DD-B0D1-1E20B00379A8}" srcOrd="4" destOrd="0" parTransId="{62A341BA-419F-45D3-87C1-F157B9E79936}" sibTransId="{284F4C99-348B-4C77-A4AF-D05D090622B8}"/>
    <dgm:cxn modelId="{8C4BE01B-26E7-42A3-92E0-4B0C885D1ED4}" srcId="{FE0A5549-8C71-4965-9986-7F4809F64F61}" destId="{C423514E-D2DD-4451-AA43-285441936560}" srcOrd="2" destOrd="0" parTransId="{F1C12A58-7EA6-471B-B98C-1EEB9548EAC8}" sibTransId="{E883161D-C4C1-4E04-B94A-10A8B74809C2}"/>
    <dgm:cxn modelId="{B4BE1F82-E6B2-41B2-8E6A-F0AB0AA02807}" type="presOf" srcId="{1B669BBC-E779-40A8-922C-F942273F9961}" destId="{C199867D-3BD2-4232-8DBF-F2E86FA1FA21}" srcOrd="0" destOrd="0" presId="urn:microsoft.com/office/officeart/2008/layout/LinedList"/>
    <dgm:cxn modelId="{B47BCFC8-4E6D-4AD8-B373-3C9E004BA87E}" srcId="{FE0A5549-8C71-4965-9986-7F4809F64F61}" destId="{8FD7D810-8FFF-4B60-A7A3-F2FE3D642FDB}" srcOrd="5" destOrd="0" parTransId="{FBDCFB8D-7AD9-4D69-8454-E5C2440C449E}" sibTransId="{6BDB7284-C592-4F76-A688-6B74D4B27B5B}"/>
    <dgm:cxn modelId="{01E46F5C-1634-4D7B-B13A-556FBC6B2FB1}" type="presOf" srcId="{C46878CF-A15C-49DD-B0D1-1E20B00379A8}" destId="{0DEE9805-B929-4BFD-A066-9F21454773E6}" srcOrd="0" destOrd="0" presId="urn:microsoft.com/office/officeart/2008/layout/LinedList"/>
    <dgm:cxn modelId="{53DC0CA4-13C5-4962-ACF2-28EB750F860E}" type="presOf" srcId="{FD473658-3510-49A5-8200-B7D7B919958C}" destId="{772EB939-B8B7-43A4-BE7C-EA29A46FDF8F}" srcOrd="0" destOrd="0" presId="urn:microsoft.com/office/officeart/2008/layout/LinedList"/>
    <dgm:cxn modelId="{E70CD4D7-7DE5-46C7-88BE-4BA553C25DE8}" type="presOf" srcId="{8FD7D810-8FFF-4B60-A7A3-F2FE3D642FDB}" destId="{D2BDC71F-2232-46D2-9B67-CF1E0CDF3B9A}" srcOrd="0" destOrd="0" presId="urn:microsoft.com/office/officeart/2008/layout/LinedList"/>
    <dgm:cxn modelId="{F7C5A5CD-8B20-4E13-B072-CBC2F33F3EC3}" type="presOf" srcId="{C423514E-D2DD-4451-AA43-285441936560}" destId="{9B76C45E-14B2-48CA-AF2C-3D1CB8ECF037}" srcOrd="0" destOrd="0" presId="urn:microsoft.com/office/officeart/2008/layout/LinedList"/>
    <dgm:cxn modelId="{DFDE3416-8382-4D5C-8800-DF3700576553}" srcId="{FE0A5549-8C71-4965-9986-7F4809F64F61}" destId="{1B669BBC-E779-40A8-922C-F942273F9961}" srcOrd="1" destOrd="0" parTransId="{319E1986-963A-42AD-B6C1-2C72DA789282}" sibTransId="{D8F0EA20-CC16-446C-98A7-BB623713FF18}"/>
    <dgm:cxn modelId="{61316B17-7411-48F2-9A29-0AFED8A4A118}" type="presOf" srcId="{ADBA033C-32DB-428B-A912-C7048C99333E}" destId="{7142E427-F915-4A2F-8A84-4446E4D1C207}" srcOrd="0" destOrd="0" presId="urn:microsoft.com/office/officeart/2008/layout/LinedList"/>
    <dgm:cxn modelId="{EC454095-7CE5-4FEE-93F4-3E433974B1AD}" type="presOf" srcId="{FE0A5549-8C71-4965-9986-7F4809F64F61}" destId="{892FBE26-8246-48C7-BBFA-D85D12914B7C}" srcOrd="0" destOrd="0" presId="urn:microsoft.com/office/officeart/2008/layout/LinedList"/>
    <dgm:cxn modelId="{D3B86C1E-0884-4051-9175-13983C064670}" srcId="{FE0A5549-8C71-4965-9986-7F4809F64F61}" destId="{FD473658-3510-49A5-8200-B7D7B919958C}" srcOrd="0" destOrd="0" parTransId="{6F73B0CE-57A1-4F80-9D15-ABBE7DD6451E}" sibTransId="{DF17D6B4-225B-4B98-AA32-12F5B9C80FAD}"/>
    <dgm:cxn modelId="{DC5BB57B-AAD2-452A-A954-5107CEA2BB95}" srcId="{FE0A5549-8C71-4965-9986-7F4809F64F61}" destId="{ADBA033C-32DB-428B-A912-C7048C99333E}" srcOrd="6" destOrd="0" parTransId="{EAC019B2-C1F8-44F5-AF06-5199826B17CF}" sibTransId="{882F53C8-923E-4678-8593-41BD6B1CFBBE}"/>
    <dgm:cxn modelId="{B137F32B-400D-4969-A872-B2BFD44CFABC}" type="presOf" srcId="{8CEB9CB3-620D-4B78-88A7-1ECA55FC4D04}" destId="{89EF20B9-FCD0-43B9-ABE2-737599271227}" srcOrd="0" destOrd="0" presId="urn:microsoft.com/office/officeart/2008/layout/LinedList"/>
    <dgm:cxn modelId="{805FA766-C08B-4117-927F-C3CF75C0B31A}" type="presParOf" srcId="{892FBE26-8246-48C7-BBFA-D85D12914B7C}" destId="{DDCB5DE8-4245-457B-8BEA-234AB34DA653}" srcOrd="0" destOrd="0" presId="urn:microsoft.com/office/officeart/2008/layout/LinedList"/>
    <dgm:cxn modelId="{460FA710-4A11-4223-9DCB-8AD7A348BE51}" type="presParOf" srcId="{892FBE26-8246-48C7-BBFA-D85D12914B7C}" destId="{5F586C09-21F4-4B6B-A39D-E20AF9EC9201}" srcOrd="1" destOrd="0" presId="urn:microsoft.com/office/officeart/2008/layout/LinedList"/>
    <dgm:cxn modelId="{9A9DA5C7-40CC-4E66-BB07-CB4ACC197476}" type="presParOf" srcId="{5F586C09-21F4-4B6B-A39D-E20AF9EC9201}" destId="{772EB939-B8B7-43A4-BE7C-EA29A46FDF8F}" srcOrd="0" destOrd="0" presId="urn:microsoft.com/office/officeart/2008/layout/LinedList"/>
    <dgm:cxn modelId="{9BE846FA-59A3-409B-A9F1-577FB227902B}" type="presParOf" srcId="{5F586C09-21F4-4B6B-A39D-E20AF9EC9201}" destId="{178EE457-1EDA-43E6-A18B-D924D8DACF4D}" srcOrd="1" destOrd="0" presId="urn:microsoft.com/office/officeart/2008/layout/LinedList"/>
    <dgm:cxn modelId="{FB120436-F7AA-4093-A41E-ADB70815867C}" type="presParOf" srcId="{892FBE26-8246-48C7-BBFA-D85D12914B7C}" destId="{DD11A8D5-E1D7-44F9-8C2A-1E719CAA4124}" srcOrd="2" destOrd="0" presId="urn:microsoft.com/office/officeart/2008/layout/LinedList"/>
    <dgm:cxn modelId="{758F40E1-AEFB-4C98-96B4-59CEC25EC381}" type="presParOf" srcId="{892FBE26-8246-48C7-BBFA-D85D12914B7C}" destId="{24B0C571-01B0-48A5-92FE-D371C689A35A}" srcOrd="3" destOrd="0" presId="urn:microsoft.com/office/officeart/2008/layout/LinedList"/>
    <dgm:cxn modelId="{09AAB6BD-E820-478C-A6BC-ABDD9B99E172}" type="presParOf" srcId="{24B0C571-01B0-48A5-92FE-D371C689A35A}" destId="{C199867D-3BD2-4232-8DBF-F2E86FA1FA21}" srcOrd="0" destOrd="0" presId="urn:microsoft.com/office/officeart/2008/layout/LinedList"/>
    <dgm:cxn modelId="{D4C47E28-F934-4769-8740-D1B8CE58EFFD}" type="presParOf" srcId="{24B0C571-01B0-48A5-92FE-D371C689A35A}" destId="{22888DCF-57B9-4742-9FDD-54BFB4A05A73}" srcOrd="1" destOrd="0" presId="urn:microsoft.com/office/officeart/2008/layout/LinedList"/>
    <dgm:cxn modelId="{A029F06E-46B7-4340-AFEC-DA3717CC4B89}" type="presParOf" srcId="{892FBE26-8246-48C7-BBFA-D85D12914B7C}" destId="{CAB5BD83-F6BB-4D1B-82CE-1391F6DA6735}" srcOrd="4" destOrd="0" presId="urn:microsoft.com/office/officeart/2008/layout/LinedList"/>
    <dgm:cxn modelId="{60AF848F-B87D-4D91-BF31-AF424FA4C2EC}" type="presParOf" srcId="{892FBE26-8246-48C7-BBFA-D85D12914B7C}" destId="{83971854-6127-4C20-A962-E07E23057A4C}" srcOrd="5" destOrd="0" presId="urn:microsoft.com/office/officeart/2008/layout/LinedList"/>
    <dgm:cxn modelId="{9277463D-B4BB-45E7-AB39-29A0E78E1879}" type="presParOf" srcId="{83971854-6127-4C20-A962-E07E23057A4C}" destId="{9B76C45E-14B2-48CA-AF2C-3D1CB8ECF037}" srcOrd="0" destOrd="0" presId="urn:microsoft.com/office/officeart/2008/layout/LinedList"/>
    <dgm:cxn modelId="{4CC80FAB-4C9F-474E-A90D-112E218217B6}" type="presParOf" srcId="{83971854-6127-4C20-A962-E07E23057A4C}" destId="{D56FFDCF-FE27-4AF1-A90D-00FA452781C8}" srcOrd="1" destOrd="0" presId="urn:microsoft.com/office/officeart/2008/layout/LinedList"/>
    <dgm:cxn modelId="{F554C47B-DA00-4836-8737-610AEF4D0E9F}" type="presParOf" srcId="{892FBE26-8246-48C7-BBFA-D85D12914B7C}" destId="{B5D04515-67EC-406C-B317-166E69D4CB5F}" srcOrd="6" destOrd="0" presId="urn:microsoft.com/office/officeart/2008/layout/LinedList"/>
    <dgm:cxn modelId="{C88B7226-86D8-4F60-95AD-F2568BDFB385}" type="presParOf" srcId="{892FBE26-8246-48C7-BBFA-D85D12914B7C}" destId="{25081743-5699-433B-B5B9-7EC77273E33E}" srcOrd="7" destOrd="0" presId="urn:microsoft.com/office/officeart/2008/layout/LinedList"/>
    <dgm:cxn modelId="{FC9E714E-8A7A-48AE-B919-AC32B0861792}" type="presParOf" srcId="{25081743-5699-433B-B5B9-7EC77273E33E}" destId="{89EF20B9-FCD0-43B9-ABE2-737599271227}" srcOrd="0" destOrd="0" presId="urn:microsoft.com/office/officeart/2008/layout/LinedList"/>
    <dgm:cxn modelId="{4490834C-6E65-45AE-B73B-6B2D2570F2C3}" type="presParOf" srcId="{25081743-5699-433B-B5B9-7EC77273E33E}" destId="{C64790A1-6FD2-4070-8E60-32C97CEF8CBB}" srcOrd="1" destOrd="0" presId="urn:microsoft.com/office/officeart/2008/layout/LinedList"/>
    <dgm:cxn modelId="{8C686BF8-5AA7-4019-B8B7-BFD838A2404B}" type="presParOf" srcId="{892FBE26-8246-48C7-BBFA-D85D12914B7C}" destId="{CBEA00CA-B7EA-4020-AA3D-1D533848B192}" srcOrd="8" destOrd="0" presId="urn:microsoft.com/office/officeart/2008/layout/LinedList"/>
    <dgm:cxn modelId="{3C0F182D-4314-4C6B-AE9F-B875FB0EFA99}" type="presParOf" srcId="{892FBE26-8246-48C7-BBFA-D85D12914B7C}" destId="{C0C601E3-3186-40F6-A616-B7DF186B0200}" srcOrd="9" destOrd="0" presId="urn:microsoft.com/office/officeart/2008/layout/LinedList"/>
    <dgm:cxn modelId="{642D0A30-530D-4DCD-848D-7F5CFC933ECA}" type="presParOf" srcId="{C0C601E3-3186-40F6-A616-B7DF186B0200}" destId="{0DEE9805-B929-4BFD-A066-9F21454773E6}" srcOrd="0" destOrd="0" presId="urn:microsoft.com/office/officeart/2008/layout/LinedList"/>
    <dgm:cxn modelId="{E145E273-6A98-476A-8E21-EEDB499CFC44}" type="presParOf" srcId="{C0C601E3-3186-40F6-A616-B7DF186B0200}" destId="{AA51707F-CAB0-4A8B-8E95-DD98CB69A985}" srcOrd="1" destOrd="0" presId="urn:microsoft.com/office/officeart/2008/layout/LinedList"/>
    <dgm:cxn modelId="{51F41328-F784-470E-8538-331BE1111C1B}" type="presParOf" srcId="{892FBE26-8246-48C7-BBFA-D85D12914B7C}" destId="{14353724-CEB9-4623-8E1D-D91CB4614F2F}" srcOrd="10" destOrd="0" presId="urn:microsoft.com/office/officeart/2008/layout/LinedList"/>
    <dgm:cxn modelId="{54529C3D-B500-4774-B9A4-97195C28037C}" type="presParOf" srcId="{892FBE26-8246-48C7-BBFA-D85D12914B7C}" destId="{04EEBB51-6684-4713-8EA3-EA7AEB2FD4DD}" srcOrd="11" destOrd="0" presId="urn:microsoft.com/office/officeart/2008/layout/LinedList"/>
    <dgm:cxn modelId="{44723F5A-EA8D-4EEE-B327-F9B3ABDA7BD7}" type="presParOf" srcId="{04EEBB51-6684-4713-8EA3-EA7AEB2FD4DD}" destId="{D2BDC71F-2232-46D2-9B67-CF1E0CDF3B9A}" srcOrd="0" destOrd="0" presId="urn:microsoft.com/office/officeart/2008/layout/LinedList"/>
    <dgm:cxn modelId="{3B433738-7A7A-449B-83BB-CDDD09726BC3}" type="presParOf" srcId="{04EEBB51-6684-4713-8EA3-EA7AEB2FD4DD}" destId="{59748F15-1B10-43A1-9310-FC3B1652FACD}" srcOrd="1" destOrd="0" presId="urn:microsoft.com/office/officeart/2008/layout/LinedList"/>
    <dgm:cxn modelId="{9E4E679C-5A3E-4FEC-99CD-C673DE4709A9}" type="presParOf" srcId="{892FBE26-8246-48C7-BBFA-D85D12914B7C}" destId="{2574F500-2900-4FE1-9CE3-77A607AC02C8}" srcOrd="12" destOrd="0" presId="urn:microsoft.com/office/officeart/2008/layout/LinedList"/>
    <dgm:cxn modelId="{7394C545-3E02-4CEB-9549-1A979D9CBDC8}" type="presParOf" srcId="{892FBE26-8246-48C7-BBFA-D85D12914B7C}" destId="{C723BB1B-E11B-4235-BBFC-E63410C74154}" srcOrd="13" destOrd="0" presId="urn:microsoft.com/office/officeart/2008/layout/LinedList"/>
    <dgm:cxn modelId="{BB29F45D-097D-4F5E-B101-B6C071921F46}" type="presParOf" srcId="{C723BB1B-E11B-4235-BBFC-E63410C74154}" destId="{7142E427-F915-4A2F-8A84-4446E4D1C207}" srcOrd="0" destOrd="0" presId="urn:microsoft.com/office/officeart/2008/layout/LinedList"/>
    <dgm:cxn modelId="{6D55FDD5-E6E0-48D9-B8DB-D7806EFE575C}" type="presParOf" srcId="{C723BB1B-E11B-4235-BBFC-E63410C74154}" destId="{2B23999A-7C05-42B9-B336-DB7E9D6D3E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F3F931A-8CD1-424C-BBB7-45DD0137060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EC249A-A00B-48DD-A6EA-1C63FE96A68E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800" u="none" dirty="0" smtClean="0">
              <a:solidFill>
                <a:schemeClr val="tx1"/>
              </a:solidFill>
            </a:rPr>
            <a:t>Высший исполнительный орган, органы государственной власти субъекта Российской Федерации</a:t>
          </a:r>
          <a:endParaRPr lang="ru-RU" sz="180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B0BF7E-C552-416B-A89B-F0D2050EA841}" type="parTrans" cxnId="{721AFBE3-713A-45BF-A00C-BAA31D8D3FA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90AFD4-E5F3-4066-8E82-08DD7670C1E5}" type="sibTrans" cxnId="{721AFBE3-713A-45BF-A00C-BAA31D8D3FA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0C7EA0-8CB5-40D8-82E5-0279390390C1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Устанавливают порядок предоставления субсидии в целях возмещения затрат на реализацию основных общеобразовательных программ дошкольного образования индивидуальным предпринимателям, в том числе, осуществляющим образовательную деятельность самостоятельно (без получения лицензии) в малых группах (от 1 до 6 детей) 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6DB03-528B-4365-A202-9656D07D4DCA}" type="parTrans" cxnId="{B035ED7D-25DC-4556-832E-BBD07C93831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AE36C-CFFC-4B54-95CF-CAF9422554A7}" type="sibTrans" cxnId="{B035ED7D-25DC-4556-832E-BBD07C93831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06DF9-CC1C-4A7C-8894-ACEFD6B01AEC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Устанавливают дополнительное расходное обязательство и порядок предоставления субсидии в целях возмещения затрат на организацию реализации основных общеобразовательных программ и создание условий для осуществления присмотра и ухода (в случае отсутствия ограничений на установление дополнительных расходных обязательств) 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C5246A-0E76-4505-809E-9B426D2FC37E}" type="parTrans" cxnId="{78A8AB5A-AB02-4791-8322-335772F10467}">
      <dgm:prSet/>
      <dgm:spPr/>
      <dgm:t>
        <a:bodyPr/>
        <a:lstStyle/>
        <a:p>
          <a:endParaRPr lang="ru-RU"/>
        </a:p>
      </dgm:t>
    </dgm:pt>
    <dgm:pt modelId="{5C950C7F-227D-4382-901E-D4382EED89BF}" type="sibTrans" cxnId="{78A8AB5A-AB02-4791-8322-335772F10467}">
      <dgm:prSet/>
      <dgm:spPr/>
      <dgm:t>
        <a:bodyPr/>
        <a:lstStyle/>
        <a:p>
          <a:endParaRPr lang="ru-RU"/>
        </a:p>
      </dgm:t>
    </dgm:pt>
    <dgm:pt modelId="{E7BD369C-9334-4A5C-991C-AF13945B5FFD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Устанавливают порядок методической, консультационной, диагностической и прочей поддержки индивидуальных предпринимателей, реализующих программы дошкольного образования самостоятельно (без получения лицензии) в малых группах (от 1 до 6 детей), со стороны ресурсных и/или консультационных центров, порядок финансового обеспечения деятельности указанных центров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CDF824-46E7-40AC-A024-752EB1FD234A}" type="parTrans" cxnId="{5BB2F7B3-0826-4BA6-AF9B-767FA32B7C59}">
      <dgm:prSet/>
      <dgm:spPr/>
      <dgm:t>
        <a:bodyPr/>
        <a:lstStyle/>
        <a:p>
          <a:endParaRPr lang="ru-RU"/>
        </a:p>
      </dgm:t>
    </dgm:pt>
    <dgm:pt modelId="{2B483671-D2CD-42BA-A862-577A5E87146B}" type="sibTrans" cxnId="{5BB2F7B3-0826-4BA6-AF9B-767FA32B7C59}">
      <dgm:prSet/>
      <dgm:spPr/>
      <dgm:t>
        <a:bodyPr/>
        <a:lstStyle/>
        <a:p>
          <a:endParaRPr lang="ru-RU"/>
        </a:p>
      </dgm:t>
    </dgm:pt>
    <dgm:pt modelId="{E392748C-7AC1-4509-8F77-D996A00F3F5B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Регламентируют порядок оказания первичной медико-санитарной помощи воспитанникам, получающим дошкольное образование у индивидуальных предпринимателей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E3B885-9AF7-44BF-8191-F4311B387943}" type="parTrans" cxnId="{A4C6B2F5-ADF0-4BA7-9B3D-1AC2024A9755}">
      <dgm:prSet/>
      <dgm:spPr/>
      <dgm:t>
        <a:bodyPr/>
        <a:lstStyle/>
        <a:p>
          <a:endParaRPr lang="ru-RU"/>
        </a:p>
      </dgm:t>
    </dgm:pt>
    <dgm:pt modelId="{C283C103-75CE-469F-A95F-2998D6C098F0}" type="sibTrans" cxnId="{A4C6B2F5-ADF0-4BA7-9B3D-1AC2024A9755}">
      <dgm:prSet/>
      <dgm:spPr/>
      <dgm:t>
        <a:bodyPr/>
        <a:lstStyle/>
        <a:p>
          <a:endParaRPr lang="ru-RU"/>
        </a:p>
      </dgm:t>
    </dgm:pt>
    <dgm:pt modelId="{322B65CC-7047-4AE6-B5D3-176403CC2B45}" type="pres">
      <dgm:prSet presAssocID="{3F3F931A-8CD1-424C-BBB7-45DD013706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648692-4190-4429-917A-05B34CBF89CF}" type="pres">
      <dgm:prSet presAssocID="{6EEC249A-A00B-48DD-A6EA-1C63FE96A68E}" presName="root" presStyleCnt="0"/>
      <dgm:spPr/>
    </dgm:pt>
    <dgm:pt modelId="{08B5010F-B773-448F-90DA-AA7E4159BEEF}" type="pres">
      <dgm:prSet presAssocID="{6EEC249A-A00B-48DD-A6EA-1C63FE96A68E}" presName="rootComposite" presStyleCnt="0"/>
      <dgm:spPr/>
    </dgm:pt>
    <dgm:pt modelId="{CADF9D2D-4CBF-44D3-9060-2C7B3233386C}" type="pres">
      <dgm:prSet presAssocID="{6EEC249A-A00B-48DD-A6EA-1C63FE96A68E}" presName="rootText" presStyleLbl="node1" presStyleIdx="0" presStyleCnt="1" custScaleX="338337" custScaleY="86477"/>
      <dgm:spPr/>
      <dgm:t>
        <a:bodyPr/>
        <a:lstStyle/>
        <a:p>
          <a:endParaRPr lang="ru-RU"/>
        </a:p>
      </dgm:t>
    </dgm:pt>
    <dgm:pt modelId="{05BDC3C1-83C8-4C12-8C8B-6EA41951DFF2}" type="pres">
      <dgm:prSet presAssocID="{6EEC249A-A00B-48DD-A6EA-1C63FE96A68E}" presName="rootConnector" presStyleLbl="node1" presStyleIdx="0" presStyleCnt="1"/>
      <dgm:spPr/>
      <dgm:t>
        <a:bodyPr/>
        <a:lstStyle/>
        <a:p>
          <a:endParaRPr lang="ru-RU"/>
        </a:p>
      </dgm:t>
    </dgm:pt>
    <dgm:pt modelId="{4B03C335-1463-403A-A434-B3D354A92A62}" type="pres">
      <dgm:prSet presAssocID="{6EEC249A-A00B-48DD-A6EA-1C63FE96A68E}" presName="childShape" presStyleCnt="0"/>
      <dgm:spPr/>
    </dgm:pt>
    <dgm:pt modelId="{3DC2941F-4EB2-4AC9-B3D6-4851CDD41683}" type="pres">
      <dgm:prSet presAssocID="{EFD6DB03-528B-4365-A202-9656D07D4DCA}" presName="Name13" presStyleLbl="parChTrans1D2" presStyleIdx="0" presStyleCnt="4"/>
      <dgm:spPr/>
      <dgm:t>
        <a:bodyPr/>
        <a:lstStyle/>
        <a:p>
          <a:endParaRPr lang="ru-RU"/>
        </a:p>
      </dgm:t>
    </dgm:pt>
    <dgm:pt modelId="{B7C55AB3-A83F-47F2-9375-A4ACA074046E}" type="pres">
      <dgm:prSet presAssocID="{7C0C7EA0-8CB5-40D8-82E5-0279390390C1}" presName="childText" presStyleLbl="bgAcc1" presStyleIdx="0" presStyleCnt="4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48BFA-17DB-4123-BCAB-25D84494F1EB}" type="pres">
      <dgm:prSet presAssocID="{47C5246A-0E76-4505-809E-9B426D2FC37E}" presName="Name13" presStyleLbl="parChTrans1D2" presStyleIdx="1" presStyleCnt="4"/>
      <dgm:spPr/>
    </dgm:pt>
    <dgm:pt modelId="{49990999-8C0D-4D54-BB38-D0CB00428D4B}" type="pres">
      <dgm:prSet presAssocID="{9DC06DF9-CC1C-4A7C-8894-ACEFD6B01AEC}" presName="childText" presStyleLbl="bgAcc1" presStyleIdx="1" presStyleCnt="4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FBB50-A37F-4215-A66A-69E9E8BDF913}" type="pres">
      <dgm:prSet presAssocID="{82CDF824-46E7-40AC-A024-752EB1FD234A}" presName="Name13" presStyleLbl="parChTrans1D2" presStyleIdx="2" presStyleCnt="4"/>
      <dgm:spPr/>
    </dgm:pt>
    <dgm:pt modelId="{34BF0D8D-CD45-4CA7-BFBC-C4C5030973E7}" type="pres">
      <dgm:prSet presAssocID="{E7BD369C-9334-4A5C-991C-AF13945B5FFD}" presName="childText" presStyleLbl="bgAcc1" presStyleIdx="2" presStyleCnt="4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FB639-3057-4960-9319-66FEDED86CB7}" type="pres">
      <dgm:prSet presAssocID="{D3E3B885-9AF7-44BF-8191-F4311B387943}" presName="Name13" presStyleLbl="parChTrans1D2" presStyleIdx="3" presStyleCnt="4"/>
      <dgm:spPr/>
    </dgm:pt>
    <dgm:pt modelId="{AEAB847D-9719-440E-A254-932D2CA1F8C9}" type="pres">
      <dgm:prSet presAssocID="{E392748C-7AC1-4509-8F77-D996A00F3F5B}" presName="childText" presStyleLbl="bgAcc1" presStyleIdx="3" presStyleCnt="4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7AA1F6-49DD-465A-8D4D-D2FBF6812AFF}" type="presOf" srcId="{E7BD369C-9334-4A5C-991C-AF13945B5FFD}" destId="{34BF0D8D-CD45-4CA7-BFBC-C4C5030973E7}" srcOrd="0" destOrd="0" presId="urn:microsoft.com/office/officeart/2005/8/layout/hierarchy3"/>
    <dgm:cxn modelId="{ECE47BB0-EFA4-498B-9335-F377C607FC68}" type="presOf" srcId="{47C5246A-0E76-4505-809E-9B426D2FC37E}" destId="{A6248BFA-17DB-4123-BCAB-25D84494F1EB}" srcOrd="0" destOrd="0" presId="urn:microsoft.com/office/officeart/2005/8/layout/hierarchy3"/>
    <dgm:cxn modelId="{78A8AB5A-AB02-4791-8322-335772F10467}" srcId="{6EEC249A-A00B-48DD-A6EA-1C63FE96A68E}" destId="{9DC06DF9-CC1C-4A7C-8894-ACEFD6B01AEC}" srcOrd="1" destOrd="0" parTransId="{47C5246A-0E76-4505-809E-9B426D2FC37E}" sibTransId="{5C950C7F-227D-4382-901E-D4382EED89BF}"/>
    <dgm:cxn modelId="{C70C4754-6106-428A-A919-F6ED0334E3B1}" type="presOf" srcId="{6EEC249A-A00B-48DD-A6EA-1C63FE96A68E}" destId="{CADF9D2D-4CBF-44D3-9060-2C7B3233386C}" srcOrd="0" destOrd="0" presId="urn:microsoft.com/office/officeart/2005/8/layout/hierarchy3"/>
    <dgm:cxn modelId="{F7D995A1-39DF-4F17-A641-B0F8DEF11250}" type="presOf" srcId="{E392748C-7AC1-4509-8F77-D996A00F3F5B}" destId="{AEAB847D-9719-440E-A254-932D2CA1F8C9}" srcOrd="0" destOrd="0" presId="urn:microsoft.com/office/officeart/2005/8/layout/hierarchy3"/>
    <dgm:cxn modelId="{DEF09E10-A424-4A9E-B0B4-3EFCD77C1F83}" type="presOf" srcId="{D3E3B885-9AF7-44BF-8191-F4311B387943}" destId="{B67FB639-3057-4960-9319-66FEDED86CB7}" srcOrd="0" destOrd="0" presId="urn:microsoft.com/office/officeart/2005/8/layout/hierarchy3"/>
    <dgm:cxn modelId="{491FE5C5-BAD9-4AF2-976E-5D24453B17E4}" type="presOf" srcId="{82CDF824-46E7-40AC-A024-752EB1FD234A}" destId="{6D1FBB50-A37F-4215-A66A-69E9E8BDF913}" srcOrd="0" destOrd="0" presId="urn:microsoft.com/office/officeart/2005/8/layout/hierarchy3"/>
    <dgm:cxn modelId="{B035ED7D-25DC-4556-832E-BBD07C93831D}" srcId="{6EEC249A-A00B-48DD-A6EA-1C63FE96A68E}" destId="{7C0C7EA0-8CB5-40D8-82E5-0279390390C1}" srcOrd="0" destOrd="0" parTransId="{EFD6DB03-528B-4365-A202-9656D07D4DCA}" sibTransId="{F6DAE36C-CFFC-4B54-95CF-CAF9422554A7}"/>
    <dgm:cxn modelId="{CCF3A1CF-0D7A-4CEB-B1A3-BFEAEF93593F}" type="presOf" srcId="{3F3F931A-8CD1-424C-BBB7-45DD01370603}" destId="{322B65CC-7047-4AE6-B5D3-176403CC2B45}" srcOrd="0" destOrd="0" presId="urn:microsoft.com/office/officeart/2005/8/layout/hierarchy3"/>
    <dgm:cxn modelId="{A4C6B2F5-ADF0-4BA7-9B3D-1AC2024A9755}" srcId="{6EEC249A-A00B-48DD-A6EA-1C63FE96A68E}" destId="{E392748C-7AC1-4509-8F77-D996A00F3F5B}" srcOrd="3" destOrd="0" parTransId="{D3E3B885-9AF7-44BF-8191-F4311B387943}" sibTransId="{C283C103-75CE-469F-A95F-2998D6C098F0}"/>
    <dgm:cxn modelId="{721AFBE3-713A-45BF-A00C-BAA31D8D3FA6}" srcId="{3F3F931A-8CD1-424C-BBB7-45DD01370603}" destId="{6EEC249A-A00B-48DD-A6EA-1C63FE96A68E}" srcOrd="0" destOrd="0" parTransId="{A6B0BF7E-C552-416B-A89B-F0D2050EA841}" sibTransId="{0E90AFD4-E5F3-4066-8E82-08DD7670C1E5}"/>
    <dgm:cxn modelId="{23765C85-66D5-4A25-80DE-D9D630D30E92}" type="presOf" srcId="{EFD6DB03-528B-4365-A202-9656D07D4DCA}" destId="{3DC2941F-4EB2-4AC9-B3D6-4851CDD41683}" srcOrd="0" destOrd="0" presId="urn:microsoft.com/office/officeart/2005/8/layout/hierarchy3"/>
    <dgm:cxn modelId="{E704B521-614A-4853-8BAA-B05F378A0712}" type="presOf" srcId="{7C0C7EA0-8CB5-40D8-82E5-0279390390C1}" destId="{B7C55AB3-A83F-47F2-9375-A4ACA074046E}" srcOrd="0" destOrd="0" presId="urn:microsoft.com/office/officeart/2005/8/layout/hierarchy3"/>
    <dgm:cxn modelId="{5BB2F7B3-0826-4BA6-AF9B-767FA32B7C59}" srcId="{6EEC249A-A00B-48DD-A6EA-1C63FE96A68E}" destId="{E7BD369C-9334-4A5C-991C-AF13945B5FFD}" srcOrd="2" destOrd="0" parTransId="{82CDF824-46E7-40AC-A024-752EB1FD234A}" sibTransId="{2B483671-D2CD-42BA-A862-577A5E87146B}"/>
    <dgm:cxn modelId="{9421D780-0D5A-4FC9-9E4E-D5DF25A3C5AE}" type="presOf" srcId="{9DC06DF9-CC1C-4A7C-8894-ACEFD6B01AEC}" destId="{49990999-8C0D-4D54-BB38-D0CB00428D4B}" srcOrd="0" destOrd="0" presId="urn:microsoft.com/office/officeart/2005/8/layout/hierarchy3"/>
    <dgm:cxn modelId="{A55B2869-CBB1-44F0-ADDF-132CC7A45DBB}" type="presOf" srcId="{6EEC249A-A00B-48DD-A6EA-1C63FE96A68E}" destId="{05BDC3C1-83C8-4C12-8C8B-6EA41951DFF2}" srcOrd="1" destOrd="0" presId="urn:microsoft.com/office/officeart/2005/8/layout/hierarchy3"/>
    <dgm:cxn modelId="{184E120E-59D4-4115-8C52-C2ECC1849149}" type="presParOf" srcId="{322B65CC-7047-4AE6-B5D3-176403CC2B45}" destId="{9F648692-4190-4429-917A-05B34CBF89CF}" srcOrd="0" destOrd="0" presId="urn:microsoft.com/office/officeart/2005/8/layout/hierarchy3"/>
    <dgm:cxn modelId="{D34054A8-3C48-4F57-925E-80850A89700F}" type="presParOf" srcId="{9F648692-4190-4429-917A-05B34CBF89CF}" destId="{08B5010F-B773-448F-90DA-AA7E4159BEEF}" srcOrd="0" destOrd="0" presId="urn:microsoft.com/office/officeart/2005/8/layout/hierarchy3"/>
    <dgm:cxn modelId="{26BBEA4E-A269-4854-B11B-69EC0F40FE8A}" type="presParOf" srcId="{08B5010F-B773-448F-90DA-AA7E4159BEEF}" destId="{CADF9D2D-4CBF-44D3-9060-2C7B3233386C}" srcOrd="0" destOrd="0" presId="urn:microsoft.com/office/officeart/2005/8/layout/hierarchy3"/>
    <dgm:cxn modelId="{60C8D08F-9287-4AD3-A715-C25FC8F46C9A}" type="presParOf" srcId="{08B5010F-B773-448F-90DA-AA7E4159BEEF}" destId="{05BDC3C1-83C8-4C12-8C8B-6EA41951DFF2}" srcOrd="1" destOrd="0" presId="urn:microsoft.com/office/officeart/2005/8/layout/hierarchy3"/>
    <dgm:cxn modelId="{D9359661-C004-4AD9-B919-375326DC8144}" type="presParOf" srcId="{9F648692-4190-4429-917A-05B34CBF89CF}" destId="{4B03C335-1463-403A-A434-B3D354A92A62}" srcOrd="1" destOrd="0" presId="urn:microsoft.com/office/officeart/2005/8/layout/hierarchy3"/>
    <dgm:cxn modelId="{6E741283-27EF-45E4-83AB-74152ECE2583}" type="presParOf" srcId="{4B03C335-1463-403A-A434-B3D354A92A62}" destId="{3DC2941F-4EB2-4AC9-B3D6-4851CDD41683}" srcOrd="0" destOrd="0" presId="urn:microsoft.com/office/officeart/2005/8/layout/hierarchy3"/>
    <dgm:cxn modelId="{A887412F-7950-4CCF-B682-427A0C5640BE}" type="presParOf" srcId="{4B03C335-1463-403A-A434-B3D354A92A62}" destId="{B7C55AB3-A83F-47F2-9375-A4ACA074046E}" srcOrd="1" destOrd="0" presId="urn:microsoft.com/office/officeart/2005/8/layout/hierarchy3"/>
    <dgm:cxn modelId="{1FEC9F4D-9E5E-47DF-BF85-627BB018F006}" type="presParOf" srcId="{4B03C335-1463-403A-A434-B3D354A92A62}" destId="{A6248BFA-17DB-4123-BCAB-25D84494F1EB}" srcOrd="2" destOrd="0" presId="urn:microsoft.com/office/officeart/2005/8/layout/hierarchy3"/>
    <dgm:cxn modelId="{90EE346D-A5EA-4937-B1B2-80BFE3AF4FD3}" type="presParOf" srcId="{4B03C335-1463-403A-A434-B3D354A92A62}" destId="{49990999-8C0D-4D54-BB38-D0CB00428D4B}" srcOrd="3" destOrd="0" presId="urn:microsoft.com/office/officeart/2005/8/layout/hierarchy3"/>
    <dgm:cxn modelId="{7663F92C-D938-43A8-BE73-4124979EA197}" type="presParOf" srcId="{4B03C335-1463-403A-A434-B3D354A92A62}" destId="{6D1FBB50-A37F-4215-A66A-69E9E8BDF913}" srcOrd="4" destOrd="0" presId="urn:microsoft.com/office/officeart/2005/8/layout/hierarchy3"/>
    <dgm:cxn modelId="{1215B71D-8900-44AD-8177-22DE1D0920CC}" type="presParOf" srcId="{4B03C335-1463-403A-A434-B3D354A92A62}" destId="{34BF0D8D-CD45-4CA7-BFBC-C4C5030973E7}" srcOrd="5" destOrd="0" presId="urn:microsoft.com/office/officeart/2005/8/layout/hierarchy3"/>
    <dgm:cxn modelId="{0B3C16EB-CD68-4C6E-A4D6-FF3CD1E23667}" type="presParOf" srcId="{4B03C335-1463-403A-A434-B3D354A92A62}" destId="{B67FB639-3057-4960-9319-66FEDED86CB7}" srcOrd="6" destOrd="0" presId="urn:microsoft.com/office/officeart/2005/8/layout/hierarchy3"/>
    <dgm:cxn modelId="{18DEF7A5-0AD6-43DD-A2AA-B802BE08379C}" type="presParOf" srcId="{4B03C335-1463-403A-A434-B3D354A92A62}" destId="{AEAB847D-9719-440E-A254-932D2CA1F8C9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F3F931A-8CD1-424C-BBB7-45DD0137060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EC249A-A00B-48DD-A6EA-1C63FE96A68E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800" u="none" dirty="0" smtClean="0">
              <a:solidFill>
                <a:schemeClr val="tx1"/>
              </a:solidFill>
            </a:rPr>
            <a:t>Органы местного самоуправления муниципальных районов (городских округов)</a:t>
          </a:r>
          <a:endParaRPr lang="ru-RU" sz="180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B0BF7E-C552-416B-A89B-F0D2050EA841}" type="parTrans" cxnId="{721AFBE3-713A-45BF-A00C-BAA31D8D3FA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90AFD4-E5F3-4066-8E82-08DD7670C1E5}" type="sibTrans" cxnId="{721AFBE3-713A-45BF-A00C-BAA31D8D3FA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0C7EA0-8CB5-40D8-82E5-0279390390C1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Устанавливают дополнительное расходное обязательство и порядок предоставления субсидии в целях возмещения затрат на организацию реализации основных общеобразовательных программ и создание условий для осуществления присмотра и ухода (в случае если бюджетная обеспеченность муниципального района (городского округа) позволяет устанавливать дополнительные расходные обязательства)</a:t>
          </a:r>
          <a:r>
            <a:rPr lang="ru-RU" sz="1200" i="1" dirty="0" smtClean="0"/>
            <a:t> 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6DB03-528B-4365-A202-9656D07D4DCA}" type="parTrans" cxnId="{B035ED7D-25DC-4556-832E-BBD07C93831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AE36C-CFFC-4B54-95CF-CAF9422554A7}" type="sibTrans" cxnId="{B035ED7D-25DC-4556-832E-BBD07C93831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06DF9-CC1C-4A7C-8894-ACEFD6B01AEC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Регламентируют особенности учета детей в очереди на получение дошкольного образования в условиях предоставления детям услуг дошкольного образования со стороны индивидуальных предпринимателей за счет средств субъекта Российской Федерации, муниципального района (городского округа)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C5246A-0E76-4505-809E-9B426D2FC37E}" type="parTrans" cxnId="{78A8AB5A-AB02-4791-8322-335772F10467}">
      <dgm:prSet/>
      <dgm:spPr/>
      <dgm:t>
        <a:bodyPr/>
        <a:lstStyle/>
        <a:p>
          <a:endParaRPr lang="ru-RU"/>
        </a:p>
      </dgm:t>
    </dgm:pt>
    <dgm:pt modelId="{5C950C7F-227D-4382-901E-D4382EED89BF}" type="sibTrans" cxnId="{78A8AB5A-AB02-4791-8322-335772F10467}">
      <dgm:prSet/>
      <dgm:spPr/>
      <dgm:t>
        <a:bodyPr/>
        <a:lstStyle/>
        <a:p>
          <a:endParaRPr lang="ru-RU"/>
        </a:p>
      </dgm:t>
    </dgm:pt>
    <dgm:pt modelId="{E7BD369C-9334-4A5C-991C-AF13945B5FFD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200" dirty="0" smtClean="0"/>
            <a:t>Организуют деятельность ресурсных и/или консультационных центров, обеспечивающих предоставление поддержки индивидуальным предпринимателям.</a:t>
          </a:r>
          <a:endParaRPr lang="ru-RU" sz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CDF824-46E7-40AC-A024-752EB1FD234A}" type="parTrans" cxnId="{5BB2F7B3-0826-4BA6-AF9B-767FA32B7C59}">
      <dgm:prSet/>
      <dgm:spPr/>
      <dgm:t>
        <a:bodyPr/>
        <a:lstStyle/>
        <a:p>
          <a:endParaRPr lang="ru-RU"/>
        </a:p>
      </dgm:t>
    </dgm:pt>
    <dgm:pt modelId="{2B483671-D2CD-42BA-A862-577A5E87146B}" type="sibTrans" cxnId="{5BB2F7B3-0826-4BA6-AF9B-767FA32B7C59}">
      <dgm:prSet/>
      <dgm:spPr/>
      <dgm:t>
        <a:bodyPr/>
        <a:lstStyle/>
        <a:p>
          <a:endParaRPr lang="ru-RU"/>
        </a:p>
      </dgm:t>
    </dgm:pt>
    <dgm:pt modelId="{322B65CC-7047-4AE6-B5D3-176403CC2B45}" type="pres">
      <dgm:prSet presAssocID="{3F3F931A-8CD1-424C-BBB7-45DD013706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648692-4190-4429-917A-05B34CBF89CF}" type="pres">
      <dgm:prSet presAssocID="{6EEC249A-A00B-48DD-A6EA-1C63FE96A68E}" presName="root" presStyleCnt="0"/>
      <dgm:spPr/>
    </dgm:pt>
    <dgm:pt modelId="{08B5010F-B773-448F-90DA-AA7E4159BEEF}" type="pres">
      <dgm:prSet presAssocID="{6EEC249A-A00B-48DD-A6EA-1C63FE96A68E}" presName="rootComposite" presStyleCnt="0"/>
      <dgm:spPr/>
    </dgm:pt>
    <dgm:pt modelId="{CADF9D2D-4CBF-44D3-9060-2C7B3233386C}" type="pres">
      <dgm:prSet presAssocID="{6EEC249A-A00B-48DD-A6EA-1C63FE96A68E}" presName="rootText" presStyleLbl="node1" presStyleIdx="0" presStyleCnt="1" custScaleX="328281" custScaleY="86477"/>
      <dgm:spPr/>
      <dgm:t>
        <a:bodyPr/>
        <a:lstStyle/>
        <a:p>
          <a:endParaRPr lang="ru-RU"/>
        </a:p>
      </dgm:t>
    </dgm:pt>
    <dgm:pt modelId="{05BDC3C1-83C8-4C12-8C8B-6EA41951DFF2}" type="pres">
      <dgm:prSet presAssocID="{6EEC249A-A00B-48DD-A6EA-1C63FE96A68E}" presName="rootConnector" presStyleLbl="node1" presStyleIdx="0" presStyleCnt="1"/>
      <dgm:spPr/>
      <dgm:t>
        <a:bodyPr/>
        <a:lstStyle/>
        <a:p>
          <a:endParaRPr lang="ru-RU"/>
        </a:p>
      </dgm:t>
    </dgm:pt>
    <dgm:pt modelId="{4B03C335-1463-403A-A434-B3D354A92A62}" type="pres">
      <dgm:prSet presAssocID="{6EEC249A-A00B-48DD-A6EA-1C63FE96A68E}" presName="childShape" presStyleCnt="0"/>
      <dgm:spPr/>
    </dgm:pt>
    <dgm:pt modelId="{3DC2941F-4EB2-4AC9-B3D6-4851CDD41683}" type="pres">
      <dgm:prSet presAssocID="{EFD6DB03-528B-4365-A202-9656D07D4DCA}" presName="Name13" presStyleLbl="parChTrans1D2" presStyleIdx="0" presStyleCnt="3"/>
      <dgm:spPr/>
      <dgm:t>
        <a:bodyPr/>
        <a:lstStyle/>
        <a:p>
          <a:endParaRPr lang="ru-RU"/>
        </a:p>
      </dgm:t>
    </dgm:pt>
    <dgm:pt modelId="{B7C55AB3-A83F-47F2-9375-A4ACA074046E}" type="pres">
      <dgm:prSet presAssocID="{7C0C7EA0-8CB5-40D8-82E5-0279390390C1}" presName="childText" presStyleLbl="bgAcc1" presStyleIdx="0" presStyleCnt="3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48BFA-17DB-4123-BCAB-25D84494F1EB}" type="pres">
      <dgm:prSet presAssocID="{47C5246A-0E76-4505-809E-9B426D2FC37E}" presName="Name13" presStyleLbl="parChTrans1D2" presStyleIdx="1" presStyleCnt="3"/>
      <dgm:spPr/>
    </dgm:pt>
    <dgm:pt modelId="{49990999-8C0D-4D54-BB38-D0CB00428D4B}" type="pres">
      <dgm:prSet presAssocID="{9DC06DF9-CC1C-4A7C-8894-ACEFD6B01AEC}" presName="childText" presStyleLbl="bgAcc1" presStyleIdx="1" presStyleCnt="3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FBB50-A37F-4215-A66A-69E9E8BDF913}" type="pres">
      <dgm:prSet presAssocID="{82CDF824-46E7-40AC-A024-752EB1FD234A}" presName="Name13" presStyleLbl="parChTrans1D2" presStyleIdx="2" presStyleCnt="3"/>
      <dgm:spPr/>
    </dgm:pt>
    <dgm:pt modelId="{34BF0D8D-CD45-4CA7-BFBC-C4C5030973E7}" type="pres">
      <dgm:prSet presAssocID="{E7BD369C-9334-4A5C-991C-AF13945B5FFD}" presName="childText" presStyleLbl="bgAcc1" presStyleIdx="2" presStyleCnt="3" custScaleX="5404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76CA81F-56D9-41E7-B68C-0A67BCFEBD16}" type="presOf" srcId="{6EEC249A-A00B-48DD-A6EA-1C63FE96A68E}" destId="{CADF9D2D-4CBF-44D3-9060-2C7B3233386C}" srcOrd="0" destOrd="0" presId="urn:microsoft.com/office/officeart/2005/8/layout/hierarchy3"/>
    <dgm:cxn modelId="{FE780AF1-AB3E-44B6-9C68-E74D25F2E607}" type="presOf" srcId="{3F3F931A-8CD1-424C-BBB7-45DD01370603}" destId="{322B65CC-7047-4AE6-B5D3-176403CC2B45}" srcOrd="0" destOrd="0" presId="urn:microsoft.com/office/officeart/2005/8/layout/hierarchy3"/>
    <dgm:cxn modelId="{B035ED7D-25DC-4556-832E-BBD07C93831D}" srcId="{6EEC249A-A00B-48DD-A6EA-1C63FE96A68E}" destId="{7C0C7EA0-8CB5-40D8-82E5-0279390390C1}" srcOrd="0" destOrd="0" parTransId="{EFD6DB03-528B-4365-A202-9656D07D4DCA}" sibTransId="{F6DAE36C-CFFC-4B54-95CF-CAF9422554A7}"/>
    <dgm:cxn modelId="{86840DE8-A31B-44CF-9F68-189D357F00E6}" type="presOf" srcId="{82CDF824-46E7-40AC-A024-752EB1FD234A}" destId="{6D1FBB50-A37F-4215-A66A-69E9E8BDF913}" srcOrd="0" destOrd="0" presId="urn:microsoft.com/office/officeart/2005/8/layout/hierarchy3"/>
    <dgm:cxn modelId="{078F69AE-424E-4C87-91AD-E590CBEC97E6}" type="presOf" srcId="{9DC06DF9-CC1C-4A7C-8894-ACEFD6B01AEC}" destId="{49990999-8C0D-4D54-BB38-D0CB00428D4B}" srcOrd="0" destOrd="0" presId="urn:microsoft.com/office/officeart/2005/8/layout/hierarchy3"/>
    <dgm:cxn modelId="{6A9C36D6-FD72-4B75-9765-8B46CA449EC6}" type="presOf" srcId="{6EEC249A-A00B-48DD-A6EA-1C63FE96A68E}" destId="{05BDC3C1-83C8-4C12-8C8B-6EA41951DFF2}" srcOrd="1" destOrd="0" presId="urn:microsoft.com/office/officeart/2005/8/layout/hierarchy3"/>
    <dgm:cxn modelId="{05E25964-5A5B-496C-A632-9F15339D025D}" type="presOf" srcId="{EFD6DB03-528B-4365-A202-9656D07D4DCA}" destId="{3DC2941F-4EB2-4AC9-B3D6-4851CDD41683}" srcOrd="0" destOrd="0" presId="urn:microsoft.com/office/officeart/2005/8/layout/hierarchy3"/>
    <dgm:cxn modelId="{5BB2F7B3-0826-4BA6-AF9B-767FA32B7C59}" srcId="{6EEC249A-A00B-48DD-A6EA-1C63FE96A68E}" destId="{E7BD369C-9334-4A5C-991C-AF13945B5FFD}" srcOrd="2" destOrd="0" parTransId="{82CDF824-46E7-40AC-A024-752EB1FD234A}" sibTransId="{2B483671-D2CD-42BA-A862-577A5E87146B}"/>
    <dgm:cxn modelId="{4F6FBF70-99C8-4BD0-A516-E90B9A717DF6}" type="presOf" srcId="{7C0C7EA0-8CB5-40D8-82E5-0279390390C1}" destId="{B7C55AB3-A83F-47F2-9375-A4ACA074046E}" srcOrd="0" destOrd="0" presId="urn:microsoft.com/office/officeart/2005/8/layout/hierarchy3"/>
    <dgm:cxn modelId="{0466A5B8-1A38-4031-9172-3789106DC4DD}" type="presOf" srcId="{47C5246A-0E76-4505-809E-9B426D2FC37E}" destId="{A6248BFA-17DB-4123-BCAB-25D84494F1EB}" srcOrd="0" destOrd="0" presId="urn:microsoft.com/office/officeart/2005/8/layout/hierarchy3"/>
    <dgm:cxn modelId="{78A8AB5A-AB02-4791-8322-335772F10467}" srcId="{6EEC249A-A00B-48DD-A6EA-1C63FE96A68E}" destId="{9DC06DF9-CC1C-4A7C-8894-ACEFD6B01AEC}" srcOrd="1" destOrd="0" parTransId="{47C5246A-0E76-4505-809E-9B426D2FC37E}" sibTransId="{5C950C7F-227D-4382-901E-D4382EED89BF}"/>
    <dgm:cxn modelId="{721AFBE3-713A-45BF-A00C-BAA31D8D3FA6}" srcId="{3F3F931A-8CD1-424C-BBB7-45DD01370603}" destId="{6EEC249A-A00B-48DD-A6EA-1C63FE96A68E}" srcOrd="0" destOrd="0" parTransId="{A6B0BF7E-C552-416B-A89B-F0D2050EA841}" sibTransId="{0E90AFD4-E5F3-4066-8E82-08DD7670C1E5}"/>
    <dgm:cxn modelId="{E89A9D7F-7AE3-4BC4-920A-677A4E2E8B69}" type="presOf" srcId="{E7BD369C-9334-4A5C-991C-AF13945B5FFD}" destId="{34BF0D8D-CD45-4CA7-BFBC-C4C5030973E7}" srcOrd="0" destOrd="0" presId="urn:microsoft.com/office/officeart/2005/8/layout/hierarchy3"/>
    <dgm:cxn modelId="{4DD387B5-7997-47D4-9C1F-2F90A8C2090C}" type="presParOf" srcId="{322B65CC-7047-4AE6-B5D3-176403CC2B45}" destId="{9F648692-4190-4429-917A-05B34CBF89CF}" srcOrd="0" destOrd="0" presId="urn:microsoft.com/office/officeart/2005/8/layout/hierarchy3"/>
    <dgm:cxn modelId="{60859D73-3C64-40E6-AF9F-6403BA023D41}" type="presParOf" srcId="{9F648692-4190-4429-917A-05B34CBF89CF}" destId="{08B5010F-B773-448F-90DA-AA7E4159BEEF}" srcOrd="0" destOrd="0" presId="urn:microsoft.com/office/officeart/2005/8/layout/hierarchy3"/>
    <dgm:cxn modelId="{F922D3C5-B33C-4731-B18D-1E703EA40A31}" type="presParOf" srcId="{08B5010F-B773-448F-90DA-AA7E4159BEEF}" destId="{CADF9D2D-4CBF-44D3-9060-2C7B3233386C}" srcOrd="0" destOrd="0" presId="urn:microsoft.com/office/officeart/2005/8/layout/hierarchy3"/>
    <dgm:cxn modelId="{CAB957DC-1278-416A-A5AC-EE409A5B14A7}" type="presParOf" srcId="{08B5010F-B773-448F-90DA-AA7E4159BEEF}" destId="{05BDC3C1-83C8-4C12-8C8B-6EA41951DFF2}" srcOrd="1" destOrd="0" presId="urn:microsoft.com/office/officeart/2005/8/layout/hierarchy3"/>
    <dgm:cxn modelId="{4F428DBE-67A7-4D9F-BED1-3E615300F698}" type="presParOf" srcId="{9F648692-4190-4429-917A-05B34CBF89CF}" destId="{4B03C335-1463-403A-A434-B3D354A92A62}" srcOrd="1" destOrd="0" presId="urn:microsoft.com/office/officeart/2005/8/layout/hierarchy3"/>
    <dgm:cxn modelId="{3AD93A0C-5ECD-43AF-A804-A84DE97D166A}" type="presParOf" srcId="{4B03C335-1463-403A-A434-B3D354A92A62}" destId="{3DC2941F-4EB2-4AC9-B3D6-4851CDD41683}" srcOrd="0" destOrd="0" presId="urn:microsoft.com/office/officeart/2005/8/layout/hierarchy3"/>
    <dgm:cxn modelId="{785E7A9E-B935-401A-9036-466BD95F86FE}" type="presParOf" srcId="{4B03C335-1463-403A-A434-B3D354A92A62}" destId="{B7C55AB3-A83F-47F2-9375-A4ACA074046E}" srcOrd="1" destOrd="0" presId="urn:microsoft.com/office/officeart/2005/8/layout/hierarchy3"/>
    <dgm:cxn modelId="{3C70D511-34B5-489E-B2F1-D83D97116714}" type="presParOf" srcId="{4B03C335-1463-403A-A434-B3D354A92A62}" destId="{A6248BFA-17DB-4123-BCAB-25D84494F1EB}" srcOrd="2" destOrd="0" presId="urn:microsoft.com/office/officeart/2005/8/layout/hierarchy3"/>
    <dgm:cxn modelId="{16EAA973-ACFA-43CB-AAE5-5599C041C42A}" type="presParOf" srcId="{4B03C335-1463-403A-A434-B3D354A92A62}" destId="{49990999-8C0D-4D54-BB38-D0CB00428D4B}" srcOrd="3" destOrd="0" presId="urn:microsoft.com/office/officeart/2005/8/layout/hierarchy3"/>
    <dgm:cxn modelId="{7EE5AAAA-117D-4610-9298-3F358961D116}" type="presParOf" srcId="{4B03C335-1463-403A-A434-B3D354A92A62}" destId="{6D1FBB50-A37F-4215-A66A-69E9E8BDF913}" srcOrd="4" destOrd="0" presId="urn:microsoft.com/office/officeart/2005/8/layout/hierarchy3"/>
    <dgm:cxn modelId="{B6AD9171-84D8-43D8-A754-A530E1817867}" type="presParOf" srcId="{4B03C335-1463-403A-A434-B3D354A92A62}" destId="{34BF0D8D-CD45-4CA7-BFBC-C4C5030973E7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3F931A-8CD1-424C-BBB7-45DD01370603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EEC249A-A00B-48DD-A6EA-1C63FE96A68E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800" u="none" dirty="0" smtClean="0">
              <a:solidFill>
                <a:schemeClr val="tx1"/>
              </a:solidFill>
            </a:rPr>
            <a:t>Индивидуальные предприниматели</a:t>
          </a:r>
          <a:endParaRPr lang="ru-RU" sz="1800" u="none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6B0BF7E-C552-416B-A89B-F0D2050EA841}" type="parTrans" cxnId="{721AFBE3-713A-45BF-A00C-BAA31D8D3FA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E90AFD4-E5F3-4066-8E82-08DD7670C1E5}" type="sibTrans" cxnId="{721AFBE3-713A-45BF-A00C-BAA31D8D3FA6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C0C7EA0-8CB5-40D8-82E5-0279390390C1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300" dirty="0" smtClean="0"/>
            <a:t>Заключают соглашения о получении субсидий в целях в целях возмещения затрат на реализацию основных общеобразовательных программ дошкольного образования</a:t>
          </a:r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FD6DB03-528B-4365-A202-9656D07D4DCA}" type="parTrans" cxnId="{B035ED7D-25DC-4556-832E-BBD07C93831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6DAE36C-CFFC-4B54-95CF-CAF9422554A7}" type="sibTrans" cxnId="{B035ED7D-25DC-4556-832E-BBD07C93831D}">
      <dgm:prSet/>
      <dgm:spPr/>
      <dgm:t>
        <a:bodyPr/>
        <a:lstStyle/>
        <a:p>
          <a:endParaRPr lang="ru-RU" sz="18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DC06DF9-CC1C-4A7C-8894-ACEFD6B01AEC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300" dirty="0" smtClean="0"/>
            <a:t>Заключают соглашения о получении субсидий в целях возмещения затрат на организацию реализации основных общеобразовательных программ и создание условий для осуществления присмотра и ухода </a:t>
          </a:r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7C5246A-0E76-4505-809E-9B426D2FC37E}" type="parTrans" cxnId="{78A8AB5A-AB02-4791-8322-335772F10467}">
      <dgm:prSet/>
      <dgm:spPr/>
      <dgm:t>
        <a:bodyPr/>
        <a:lstStyle/>
        <a:p>
          <a:endParaRPr lang="ru-RU"/>
        </a:p>
      </dgm:t>
    </dgm:pt>
    <dgm:pt modelId="{5C950C7F-227D-4382-901E-D4382EED89BF}" type="sibTrans" cxnId="{78A8AB5A-AB02-4791-8322-335772F10467}">
      <dgm:prSet/>
      <dgm:spPr/>
      <dgm:t>
        <a:bodyPr/>
        <a:lstStyle/>
        <a:p>
          <a:endParaRPr lang="ru-RU"/>
        </a:p>
      </dgm:t>
    </dgm:pt>
    <dgm:pt modelId="{E7BD369C-9334-4A5C-991C-AF13945B5FFD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300" dirty="0" smtClean="0"/>
            <a:t>Предоставляют гарантии ограничения размера родительской платы (в случае заключения соглашений о получении субсидий в целях возмещения затрат на организацию реализации основных общеобразовательных программ и создание условий для осуществления присмотра и ухода)</a:t>
          </a:r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2CDF824-46E7-40AC-A024-752EB1FD234A}" type="parTrans" cxnId="{5BB2F7B3-0826-4BA6-AF9B-767FA32B7C59}">
      <dgm:prSet/>
      <dgm:spPr/>
      <dgm:t>
        <a:bodyPr/>
        <a:lstStyle/>
        <a:p>
          <a:endParaRPr lang="ru-RU"/>
        </a:p>
      </dgm:t>
    </dgm:pt>
    <dgm:pt modelId="{2B483671-D2CD-42BA-A862-577A5E87146B}" type="sibTrans" cxnId="{5BB2F7B3-0826-4BA6-AF9B-767FA32B7C59}">
      <dgm:prSet/>
      <dgm:spPr/>
      <dgm:t>
        <a:bodyPr/>
        <a:lstStyle/>
        <a:p>
          <a:endParaRPr lang="ru-RU"/>
        </a:p>
      </dgm:t>
    </dgm:pt>
    <dgm:pt modelId="{B1BE9707-11C5-43AC-A019-EF73DFC0ABFE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300" dirty="0" smtClean="0"/>
            <a:t>Заключают договоры с родителями (законными представителями) детей, включающими пункт об их согласии на исключении ребенка из муниципальной очереди</a:t>
          </a:r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9ED9EC7-CFC6-4249-9326-F3B7B0842F1E}" type="parTrans" cxnId="{96748FDA-640F-4648-8F02-42158718B9B5}">
      <dgm:prSet/>
      <dgm:spPr/>
      <dgm:t>
        <a:bodyPr/>
        <a:lstStyle/>
        <a:p>
          <a:endParaRPr lang="ru-RU"/>
        </a:p>
      </dgm:t>
    </dgm:pt>
    <dgm:pt modelId="{9C037900-C212-400C-BD23-EA2A04F87A4B}" type="sibTrans" cxnId="{96748FDA-640F-4648-8F02-42158718B9B5}">
      <dgm:prSet/>
      <dgm:spPr/>
      <dgm:t>
        <a:bodyPr/>
        <a:lstStyle/>
        <a:p>
          <a:endParaRPr lang="ru-RU"/>
        </a:p>
      </dgm:t>
    </dgm:pt>
    <dgm:pt modelId="{179DC967-B1A7-496E-A9F2-A565E42C5879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300" dirty="0" smtClean="0"/>
            <a:t>Заключают соглашения/договоры с ресурсными и/или консультационными центрами о поддержке предоставления дошкольного образования индивидуальными предпринимателями </a:t>
          </a:r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7A6A14-E35C-4C49-9B3B-1153AB3D28DD}" type="parTrans" cxnId="{9150E9DC-FC62-4BFD-87A9-876E8030334A}">
      <dgm:prSet/>
      <dgm:spPr/>
      <dgm:t>
        <a:bodyPr/>
        <a:lstStyle/>
        <a:p>
          <a:endParaRPr lang="ru-RU"/>
        </a:p>
      </dgm:t>
    </dgm:pt>
    <dgm:pt modelId="{471581DF-A223-4FDC-B1E3-BBA040F993BA}" type="sibTrans" cxnId="{9150E9DC-FC62-4BFD-87A9-876E8030334A}">
      <dgm:prSet/>
      <dgm:spPr/>
      <dgm:t>
        <a:bodyPr/>
        <a:lstStyle/>
        <a:p>
          <a:endParaRPr lang="ru-RU"/>
        </a:p>
      </dgm:t>
    </dgm:pt>
    <dgm:pt modelId="{07E988D0-CBA5-430E-ADFE-F32885C0BD53}">
      <dgm:prSet phldrT="[Текст]" custT="1"/>
      <dgm:spPr>
        <a:solidFill>
          <a:srgbClr val="D0E3EA"/>
        </a:solidFill>
        <a:ln>
          <a:solidFill>
            <a:srgbClr val="01E9C2"/>
          </a:solidFill>
        </a:ln>
      </dgm:spPr>
      <dgm:t>
        <a:bodyPr/>
        <a:lstStyle/>
        <a:p>
          <a:r>
            <a:rPr lang="ru-RU" sz="1300" dirty="0" smtClean="0"/>
            <a:t>Заключают соглашения с организациями здравоохранения об оказании первичной медико-санитарной помощи воспитанникам, получающим дошкольное образование у индивидуальных предпринимателей</a:t>
          </a:r>
          <a:endParaRPr lang="ru-RU" sz="13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437D112C-1427-448B-B9EA-3DB7E79B8EEB}" type="parTrans" cxnId="{059FA79F-ECC9-4B1C-8E00-82D58C7EDFC3}">
      <dgm:prSet/>
      <dgm:spPr/>
      <dgm:t>
        <a:bodyPr/>
        <a:lstStyle/>
        <a:p>
          <a:endParaRPr lang="ru-RU"/>
        </a:p>
      </dgm:t>
    </dgm:pt>
    <dgm:pt modelId="{F62143B0-7BBA-4B7F-805A-D2692A4CE200}" type="sibTrans" cxnId="{059FA79F-ECC9-4B1C-8E00-82D58C7EDFC3}">
      <dgm:prSet/>
      <dgm:spPr/>
      <dgm:t>
        <a:bodyPr/>
        <a:lstStyle/>
        <a:p>
          <a:endParaRPr lang="ru-RU"/>
        </a:p>
      </dgm:t>
    </dgm:pt>
    <dgm:pt modelId="{322B65CC-7047-4AE6-B5D3-176403CC2B45}" type="pres">
      <dgm:prSet presAssocID="{3F3F931A-8CD1-424C-BBB7-45DD0137060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F648692-4190-4429-917A-05B34CBF89CF}" type="pres">
      <dgm:prSet presAssocID="{6EEC249A-A00B-48DD-A6EA-1C63FE96A68E}" presName="root" presStyleCnt="0"/>
      <dgm:spPr/>
    </dgm:pt>
    <dgm:pt modelId="{08B5010F-B773-448F-90DA-AA7E4159BEEF}" type="pres">
      <dgm:prSet presAssocID="{6EEC249A-A00B-48DD-A6EA-1C63FE96A68E}" presName="rootComposite" presStyleCnt="0"/>
      <dgm:spPr/>
    </dgm:pt>
    <dgm:pt modelId="{CADF9D2D-4CBF-44D3-9060-2C7B3233386C}" type="pres">
      <dgm:prSet presAssocID="{6EEC249A-A00B-48DD-A6EA-1C63FE96A68E}" presName="rootText" presStyleLbl="node1" presStyleIdx="0" presStyleCnt="1" custScaleX="328281" custScaleY="116424"/>
      <dgm:spPr/>
      <dgm:t>
        <a:bodyPr/>
        <a:lstStyle/>
        <a:p>
          <a:endParaRPr lang="ru-RU"/>
        </a:p>
      </dgm:t>
    </dgm:pt>
    <dgm:pt modelId="{05BDC3C1-83C8-4C12-8C8B-6EA41951DFF2}" type="pres">
      <dgm:prSet presAssocID="{6EEC249A-A00B-48DD-A6EA-1C63FE96A68E}" presName="rootConnector" presStyleLbl="node1" presStyleIdx="0" presStyleCnt="1"/>
      <dgm:spPr/>
      <dgm:t>
        <a:bodyPr/>
        <a:lstStyle/>
        <a:p>
          <a:endParaRPr lang="ru-RU"/>
        </a:p>
      </dgm:t>
    </dgm:pt>
    <dgm:pt modelId="{4B03C335-1463-403A-A434-B3D354A92A62}" type="pres">
      <dgm:prSet presAssocID="{6EEC249A-A00B-48DD-A6EA-1C63FE96A68E}" presName="childShape" presStyleCnt="0"/>
      <dgm:spPr/>
    </dgm:pt>
    <dgm:pt modelId="{3DC2941F-4EB2-4AC9-B3D6-4851CDD41683}" type="pres">
      <dgm:prSet presAssocID="{EFD6DB03-528B-4365-A202-9656D07D4DCA}" presName="Name13" presStyleLbl="parChTrans1D2" presStyleIdx="0" presStyleCnt="6"/>
      <dgm:spPr/>
      <dgm:t>
        <a:bodyPr/>
        <a:lstStyle/>
        <a:p>
          <a:endParaRPr lang="ru-RU"/>
        </a:p>
      </dgm:t>
    </dgm:pt>
    <dgm:pt modelId="{B7C55AB3-A83F-47F2-9375-A4ACA074046E}" type="pres">
      <dgm:prSet presAssocID="{7C0C7EA0-8CB5-40D8-82E5-0279390390C1}" presName="childText" presStyleLbl="bgAcc1" presStyleIdx="0" presStyleCnt="6" custScaleX="874471" custScaleY="12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248BFA-17DB-4123-BCAB-25D84494F1EB}" type="pres">
      <dgm:prSet presAssocID="{47C5246A-0E76-4505-809E-9B426D2FC37E}" presName="Name13" presStyleLbl="parChTrans1D2" presStyleIdx="1" presStyleCnt="6"/>
      <dgm:spPr/>
    </dgm:pt>
    <dgm:pt modelId="{49990999-8C0D-4D54-BB38-D0CB00428D4B}" type="pres">
      <dgm:prSet presAssocID="{9DC06DF9-CC1C-4A7C-8894-ACEFD6B01AEC}" presName="childText" presStyleLbl="bgAcc1" presStyleIdx="1" presStyleCnt="6" custScaleX="874471" custScaleY="12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1FBB50-A37F-4215-A66A-69E9E8BDF913}" type="pres">
      <dgm:prSet presAssocID="{82CDF824-46E7-40AC-A024-752EB1FD234A}" presName="Name13" presStyleLbl="parChTrans1D2" presStyleIdx="2" presStyleCnt="6"/>
      <dgm:spPr/>
    </dgm:pt>
    <dgm:pt modelId="{34BF0D8D-CD45-4CA7-BFBC-C4C5030973E7}" type="pres">
      <dgm:prSet presAssocID="{E7BD369C-9334-4A5C-991C-AF13945B5FFD}" presName="childText" presStyleLbl="bgAcc1" presStyleIdx="2" presStyleCnt="6" custScaleX="874471" custScaleY="12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8B223D-382A-43A0-8053-32B1330CF6DB}" type="pres">
      <dgm:prSet presAssocID="{D9ED9EC7-CFC6-4249-9326-F3B7B0842F1E}" presName="Name13" presStyleLbl="parChTrans1D2" presStyleIdx="3" presStyleCnt="6"/>
      <dgm:spPr/>
    </dgm:pt>
    <dgm:pt modelId="{C0311455-840B-418D-9FEA-B7D28E2A79F4}" type="pres">
      <dgm:prSet presAssocID="{B1BE9707-11C5-43AC-A019-EF73DFC0ABFE}" presName="childText" presStyleLbl="bgAcc1" presStyleIdx="3" presStyleCnt="6" custScaleX="874471" custScaleY="12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3B408-A694-49C8-A756-C42C70C652B5}" type="pres">
      <dgm:prSet presAssocID="{7A7A6A14-E35C-4C49-9B3B-1153AB3D28DD}" presName="Name13" presStyleLbl="parChTrans1D2" presStyleIdx="4" presStyleCnt="6"/>
      <dgm:spPr/>
    </dgm:pt>
    <dgm:pt modelId="{1F8E1839-6905-4EA3-BBE7-5048CBBD8BB7}" type="pres">
      <dgm:prSet presAssocID="{179DC967-B1A7-496E-A9F2-A565E42C5879}" presName="childText" presStyleLbl="bgAcc1" presStyleIdx="4" presStyleCnt="6" custScaleX="874471" custScaleY="12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53E516-9FE0-4AFD-81A6-741B3DF12C56}" type="pres">
      <dgm:prSet presAssocID="{437D112C-1427-448B-B9EA-3DB7E79B8EEB}" presName="Name13" presStyleLbl="parChTrans1D2" presStyleIdx="5" presStyleCnt="6"/>
      <dgm:spPr/>
    </dgm:pt>
    <dgm:pt modelId="{1669059E-82A3-4270-B4ED-F8373EB19F28}" type="pres">
      <dgm:prSet presAssocID="{07E988D0-CBA5-430E-ADFE-F32885C0BD53}" presName="childText" presStyleLbl="bgAcc1" presStyleIdx="5" presStyleCnt="6" custScaleX="874471" custScaleY="1249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0F1E910-65FE-4CB2-8A16-3C88242FD9B2}" type="presOf" srcId="{437D112C-1427-448B-B9EA-3DB7E79B8EEB}" destId="{3653E516-9FE0-4AFD-81A6-741B3DF12C56}" srcOrd="0" destOrd="0" presId="urn:microsoft.com/office/officeart/2005/8/layout/hierarchy3"/>
    <dgm:cxn modelId="{B035ED7D-25DC-4556-832E-BBD07C93831D}" srcId="{6EEC249A-A00B-48DD-A6EA-1C63FE96A68E}" destId="{7C0C7EA0-8CB5-40D8-82E5-0279390390C1}" srcOrd="0" destOrd="0" parTransId="{EFD6DB03-528B-4365-A202-9656D07D4DCA}" sibTransId="{F6DAE36C-CFFC-4B54-95CF-CAF9422554A7}"/>
    <dgm:cxn modelId="{37B2997B-1AC0-4D17-84FB-043D2BCCEF76}" type="presOf" srcId="{E7BD369C-9334-4A5C-991C-AF13945B5FFD}" destId="{34BF0D8D-CD45-4CA7-BFBC-C4C5030973E7}" srcOrd="0" destOrd="0" presId="urn:microsoft.com/office/officeart/2005/8/layout/hierarchy3"/>
    <dgm:cxn modelId="{06A37D81-74BC-4532-A814-5385576B84E2}" type="presOf" srcId="{3F3F931A-8CD1-424C-BBB7-45DD01370603}" destId="{322B65CC-7047-4AE6-B5D3-176403CC2B45}" srcOrd="0" destOrd="0" presId="urn:microsoft.com/office/officeart/2005/8/layout/hierarchy3"/>
    <dgm:cxn modelId="{8D8EB97D-3E5E-4F50-9B4F-E3750DDFE4A3}" type="presOf" srcId="{7C0C7EA0-8CB5-40D8-82E5-0279390390C1}" destId="{B7C55AB3-A83F-47F2-9375-A4ACA074046E}" srcOrd="0" destOrd="0" presId="urn:microsoft.com/office/officeart/2005/8/layout/hierarchy3"/>
    <dgm:cxn modelId="{5BB2F7B3-0826-4BA6-AF9B-767FA32B7C59}" srcId="{6EEC249A-A00B-48DD-A6EA-1C63FE96A68E}" destId="{E7BD369C-9334-4A5C-991C-AF13945B5FFD}" srcOrd="2" destOrd="0" parTransId="{82CDF824-46E7-40AC-A024-752EB1FD234A}" sibTransId="{2B483671-D2CD-42BA-A862-577A5E87146B}"/>
    <dgm:cxn modelId="{47EAF7E1-1822-4C3A-9765-C000FC1B777D}" type="presOf" srcId="{D9ED9EC7-CFC6-4249-9326-F3B7B0842F1E}" destId="{F28B223D-382A-43A0-8053-32B1330CF6DB}" srcOrd="0" destOrd="0" presId="urn:microsoft.com/office/officeart/2005/8/layout/hierarchy3"/>
    <dgm:cxn modelId="{96748FDA-640F-4648-8F02-42158718B9B5}" srcId="{6EEC249A-A00B-48DD-A6EA-1C63FE96A68E}" destId="{B1BE9707-11C5-43AC-A019-EF73DFC0ABFE}" srcOrd="3" destOrd="0" parTransId="{D9ED9EC7-CFC6-4249-9326-F3B7B0842F1E}" sibTransId="{9C037900-C212-400C-BD23-EA2A04F87A4B}"/>
    <dgm:cxn modelId="{C1D5F900-0472-496B-8A46-0C71B0BD4BF5}" type="presOf" srcId="{B1BE9707-11C5-43AC-A019-EF73DFC0ABFE}" destId="{C0311455-840B-418D-9FEA-B7D28E2A79F4}" srcOrd="0" destOrd="0" presId="urn:microsoft.com/office/officeart/2005/8/layout/hierarchy3"/>
    <dgm:cxn modelId="{81364E2A-A8C7-466E-8A65-1F272F43360D}" type="presOf" srcId="{7A7A6A14-E35C-4C49-9B3B-1153AB3D28DD}" destId="{5DE3B408-A694-49C8-A756-C42C70C652B5}" srcOrd="0" destOrd="0" presId="urn:microsoft.com/office/officeart/2005/8/layout/hierarchy3"/>
    <dgm:cxn modelId="{B34B97CC-A890-41C7-917C-991C530CAC8F}" type="presOf" srcId="{EFD6DB03-528B-4365-A202-9656D07D4DCA}" destId="{3DC2941F-4EB2-4AC9-B3D6-4851CDD41683}" srcOrd="0" destOrd="0" presId="urn:microsoft.com/office/officeart/2005/8/layout/hierarchy3"/>
    <dgm:cxn modelId="{D5E229FE-0203-4365-AE79-7F495C6B7BD1}" type="presOf" srcId="{179DC967-B1A7-496E-A9F2-A565E42C5879}" destId="{1F8E1839-6905-4EA3-BBE7-5048CBBD8BB7}" srcOrd="0" destOrd="0" presId="urn:microsoft.com/office/officeart/2005/8/layout/hierarchy3"/>
    <dgm:cxn modelId="{78A8AB5A-AB02-4791-8322-335772F10467}" srcId="{6EEC249A-A00B-48DD-A6EA-1C63FE96A68E}" destId="{9DC06DF9-CC1C-4A7C-8894-ACEFD6B01AEC}" srcOrd="1" destOrd="0" parTransId="{47C5246A-0E76-4505-809E-9B426D2FC37E}" sibTransId="{5C950C7F-227D-4382-901E-D4382EED89BF}"/>
    <dgm:cxn modelId="{198630FD-1ABE-4BDB-91D7-9EF16B7F2B8D}" type="presOf" srcId="{6EEC249A-A00B-48DD-A6EA-1C63FE96A68E}" destId="{CADF9D2D-4CBF-44D3-9060-2C7B3233386C}" srcOrd="0" destOrd="0" presId="urn:microsoft.com/office/officeart/2005/8/layout/hierarchy3"/>
    <dgm:cxn modelId="{FDBAB5CB-A855-4A69-BAB5-F7070D5CA081}" type="presOf" srcId="{6EEC249A-A00B-48DD-A6EA-1C63FE96A68E}" destId="{05BDC3C1-83C8-4C12-8C8B-6EA41951DFF2}" srcOrd="1" destOrd="0" presId="urn:microsoft.com/office/officeart/2005/8/layout/hierarchy3"/>
    <dgm:cxn modelId="{0A67D957-E032-4126-86ED-6F42B20C3F34}" type="presOf" srcId="{82CDF824-46E7-40AC-A024-752EB1FD234A}" destId="{6D1FBB50-A37F-4215-A66A-69E9E8BDF913}" srcOrd="0" destOrd="0" presId="urn:microsoft.com/office/officeart/2005/8/layout/hierarchy3"/>
    <dgm:cxn modelId="{EB0CECE3-79BA-4BBC-8EC2-C457F9BA6F63}" type="presOf" srcId="{9DC06DF9-CC1C-4A7C-8894-ACEFD6B01AEC}" destId="{49990999-8C0D-4D54-BB38-D0CB00428D4B}" srcOrd="0" destOrd="0" presId="urn:microsoft.com/office/officeart/2005/8/layout/hierarchy3"/>
    <dgm:cxn modelId="{9150E9DC-FC62-4BFD-87A9-876E8030334A}" srcId="{6EEC249A-A00B-48DD-A6EA-1C63FE96A68E}" destId="{179DC967-B1A7-496E-A9F2-A565E42C5879}" srcOrd="4" destOrd="0" parTransId="{7A7A6A14-E35C-4C49-9B3B-1153AB3D28DD}" sibTransId="{471581DF-A223-4FDC-B1E3-BBA040F993BA}"/>
    <dgm:cxn modelId="{059FA79F-ECC9-4B1C-8E00-82D58C7EDFC3}" srcId="{6EEC249A-A00B-48DD-A6EA-1C63FE96A68E}" destId="{07E988D0-CBA5-430E-ADFE-F32885C0BD53}" srcOrd="5" destOrd="0" parTransId="{437D112C-1427-448B-B9EA-3DB7E79B8EEB}" sibTransId="{F62143B0-7BBA-4B7F-805A-D2692A4CE200}"/>
    <dgm:cxn modelId="{0A74C3A9-ABDE-471E-A378-CFBCCBC8068C}" type="presOf" srcId="{07E988D0-CBA5-430E-ADFE-F32885C0BD53}" destId="{1669059E-82A3-4270-B4ED-F8373EB19F28}" srcOrd="0" destOrd="0" presId="urn:microsoft.com/office/officeart/2005/8/layout/hierarchy3"/>
    <dgm:cxn modelId="{A788C8EE-65CE-43ED-A9CE-AE4E8FE87858}" type="presOf" srcId="{47C5246A-0E76-4505-809E-9B426D2FC37E}" destId="{A6248BFA-17DB-4123-BCAB-25D84494F1EB}" srcOrd="0" destOrd="0" presId="urn:microsoft.com/office/officeart/2005/8/layout/hierarchy3"/>
    <dgm:cxn modelId="{721AFBE3-713A-45BF-A00C-BAA31D8D3FA6}" srcId="{3F3F931A-8CD1-424C-BBB7-45DD01370603}" destId="{6EEC249A-A00B-48DD-A6EA-1C63FE96A68E}" srcOrd="0" destOrd="0" parTransId="{A6B0BF7E-C552-416B-A89B-F0D2050EA841}" sibTransId="{0E90AFD4-E5F3-4066-8E82-08DD7670C1E5}"/>
    <dgm:cxn modelId="{05740F21-9CA5-44B5-81A7-2477C2A031F2}" type="presParOf" srcId="{322B65CC-7047-4AE6-B5D3-176403CC2B45}" destId="{9F648692-4190-4429-917A-05B34CBF89CF}" srcOrd="0" destOrd="0" presId="urn:microsoft.com/office/officeart/2005/8/layout/hierarchy3"/>
    <dgm:cxn modelId="{64080696-B864-44FB-9F75-188954186865}" type="presParOf" srcId="{9F648692-4190-4429-917A-05B34CBF89CF}" destId="{08B5010F-B773-448F-90DA-AA7E4159BEEF}" srcOrd="0" destOrd="0" presId="urn:microsoft.com/office/officeart/2005/8/layout/hierarchy3"/>
    <dgm:cxn modelId="{3AE9EB0B-372C-4480-AF21-30078B4C97AD}" type="presParOf" srcId="{08B5010F-B773-448F-90DA-AA7E4159BEEF}" destId="{CADF9D2D-4CBF-44D3-9060-2C7B3233386C}" srcOrd="0" destOrd="0" presId="urn:microsoft.com/office/officeart/2005/8/layout/hierarchy3"/>
    <dgm:cxn modelId="{3F478490-78DF-4A6A-9A6B-9A0171111B65}" type="presParOf" srcId="{08B5010F-B773-448F-90DA-AA7E4159BEEF}" destId="{05BDC3C1-83C8-4C12-8C8B-6EA41951DFF2}" srcOrd="1" destOrd="0" presId="urn:microsoft.com/office/officeart/2005/8/layout/hierarchy3"/>
    <dgm:cxn modelId="{49D13652-A9ED-4C1E-B042-0F44DFA71BE7}" type="presParOf" srcId="{9F648692-4190-4429-917A-05B34CBF89CF}" destId="{4B03C335-1463-403A-A434-B3D354A92A62}" srcOrd="1" destOrd="0" presId="urn:microsoft.com/office/officeart/2005/8/layout/hierarchy3"/>
    <dgm:cxn modelId="{E16B1308-A8AF-48DC-8C86-B81013F7B420}" type="presParOf" srcId="{4B03C335-1463-403A-A434-B3D354A92A62}" destId="{3DC2941F-4EB2-4AC9-B3D6-4851CDD41683}" srcOrd="0" destOrd="0" presId="urn:microsoft.com/office/officeart/2005/8/layout/hierarchy3"/>
    <dgm:cxn modelId="{9CE65800-2831-4962-9544-FA10553B7066}" type="presParOf" srcId="{4B03C335-1463-403A-A434-B3D354A92A62}" destId="{B7C55AB3-A83F-47F2-9375-A4ACA074046E}" srcOrd="1" destOrd="0" presId="urn:microsoft.com/office/officeart/2005/8/layout/hierarchy3"/>
    <dgm:cxn modelId="{D4EA2922-E11E-425E-9BAD-ED81BEB244E0}" type="presParOf" srcId="{4B03C335-1463-403A-A434-B3D354A92A62}" destId="{A6248BFA-17DB-4123-BCAB-25D84494F1EB}" srcOrd="2" destOrd="0" presId="urn:microsoft.com/office/officeart/2005/8/layout/hierarchy3"/>
    <dgm:cxn modelId="{11227B89-C938-4CCF-BFFD-93552D882B3C}" type="presParOf" srcId="{4B03C335-1463-403A-A434-B3D354A92A62}" destId="{49990999-8C0D-4D54-BB38-D0CB00428D4B}" srcOrd="3" destOrd="0" presId="urn:microsoft.com/office/officeart/2005/8/layout/hierarchy3"/>
    <dgm:cxn modelId="{540297EB-FA2D-4D17-B3B5-A65393831B04}" type="presParOf" srcId="{4B03C335-1463-403A-A434-B3D354A92A62}" destId="{6D1FBB50-A37F-4215-A66A-69E9E8BDF913}" srcOrd="4" destOrd="0" presId="urn:microsoft.com/office/officeart/2005/8/layout/hierarchy3"/>
    <dgm:cxn modelId="{75D0FE53-94FD-4B37-A189-B7ABFDDFE874}" type="presParOf" srcId="{4B03C335-1463-403A-A434-B3D354A92A62}" destId="{34BF0D8D-CD45-4CA7-BFBC-C4C5030973E7}" srcOrd="5" destOrd="0" presId="urn:microsoft.com/office/officeart/2005/8/layout/hierarchy3"/>
    <dgm:cxn modelId="{273A6619-DDB6-444C-B1E7-AD3FDB53C824}" type="presParOf" srcId="{4B03C335-1463-403A-A434-B3D354A92A62}" destId="{F28B223D-382A-43A0-8053-32B1330CF6DB}" srcOrd="6" destOrd="0" presId="urn:microsoft.com/office/officeart/2005/8/layout/hierarchy3"/>
    <dgm:cxn modelId="{FAF5EC21-718B-4EC0-9DA0-5AC6D0EBE734}" type="presParOf" srcId="{4B03C335-1463-403A-A434-B3D354A92A62}" destId="{C0311455-840B-418D-9FEA-B7D28E2A79F4}" srcOrd="7" destOrd="0" presId="urn:microsoft.com/office/officeart/2005/8/layout/hierarchy3"/>
    <dgm:cxn modelId="{EE285531-7331-49C8-A9F0-AB6FE1C8F71D}" type="presParOf" srcId="{4B03C335-1463-403A-A434-B3D354A92A62}" destId="{5DE3B408-A694-49C8-A756-C42C70C652B5}" srcOrd="8" destOrd="0" presId="urn:microsoft.com/office/officeart/2005/8/layout/hierarchy3"/>
    <dgm:cxn modelId="{414CA8B7-A5CC-4E17-87B7-3993679543B2}" type="presParOf" srcId="{4B03C335-1463-403A-A434-B3D354A92A62}" destId="{1F8E1839-6905-4EA3-BBE7-5048CBBD8BB7}" srcOrd="9" destOrd="0" presId="urn:microsoft.com/office/officeart/2005/8/layout/hierarchy3"/>
    <dgm:cxn modelId="{38C36E85-2DFB-42A3-835A-8564CF1F5988}" type="presParOf" srcId="{4B03C335-1463-403A-A434-B3D354A92A62}" destId="{3653E516-9FE0-4AFD-81A6-741B3DF12C56}" srcOrd="10" destOrd="0" presId="urn:microsoft.com/office/officeart/2005/8/layout/hierarchy3"/>
    <dgm:cxn modelId="{A57BC9DA-D539-43BB-97C5-61F1141CD800}" type="presParOf" srcId="{4B03C335-1463-403A-A434-B3D354A92A62}" destId="{1669059E-82A3-4270-B4ED-F8373EB19F28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39453F8-CF43-4674-9F23-7C8DAB9FD074}">
      <dsp:nvSpPr>
        <dsp:cNvPr id="0" name=""/>
        <dsp:cNvSpPr/>
      </dsp:nvSpPr>
      <dsp:spPr>
        <a:xfrm>
          <a:off x="0" y="671831"/>
          <a:ext cx="9073008" cy="15388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В соответствии с федеральным законом «Об образовании в Российской Федерации» от 29 декабря 2012 года №273-ФЗ в качестве одного из принципов правового регулирования отношений в сфере образования зафиксировано предоставление права выбора человеком форм организации, осуществляющей образовательную деятельность в пределах, предоставленных системой образования (пункт 7 части 1 статьи 3 ФЗ-273)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5119" y="746950"/>
        <a:ext cx="8922770" cy="1388586"/>
      </dsp:txXfrm>
    </dsp:sp>
    <dsp:sp modelId="{7186D9AC-9746-4718-8BCF-B2235DBE2AB4}">
      <dsp:nvSpPr>
        <dsp:cNvPr id="0" name=""/>
        <dsp:cNvSpPr/>
      </dsp:nvSpPr>
      <dsp:spPr>
        <a:xfrm>
          <a:off x="0" y="2397856"/>
          <a:ext cx="9073008" cy="153882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Наличие полномочия субъектов Российской Федерации по финансовому обеспечению получения дошкольного образования в частных образовательных организациях (пункт 6 части 1 статьи 8 ФЗ-273) одновременно с уравниванием в правах индивидуальных предпринимателей и образовательных организаций (часть 2 статьи 21 ФЗ-273) определяет возможность расширения пределов системы дошкольного образования за счет распространения указанного полномочия на индивидуальных предпринимателей. </a:t>
          </a:r>
          <a:endParaRPr lang="ru-RU" sz="1600" kern="1200" dirty="0"/>
        </a:p>
      </dsp:txBody>
      <dsp:txXfrm>
        <a:off x="75119" y="2472975"/>
        <a:ext cx="8922770" cy="13885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BEE539-A98E-42EE-9065-CDCBA1E31DF9}">
      <dsp:nvSpPr>
        <dsp:cNvPr id="0" name=""/>
        <dsp:cNvSpPr/>
      </dsp:nvSpPr>
      <dsp:spPr>
        <a:xfrm>
          <a:off x="0" y="687429"/>
          <a:ext cx="8543925" cy="157106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104" tIns="728980" rIns="66310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/>
            <a:t>в качестве порядка, учитывающего указанное распространение полномочий, может использоваться адаптированный типовой «порядок предоставления субсидии в целях возмещения затрат на реализацию основных общеобразовательных программ дошкольного образования», представленный далее</a:t>
          </a:r>
          <a:endParaRPr lang="ru-RU" sz="1400" i="0" kern="1200" dirty="0"/>
        </a:p>
      </dsp:txBody>
      <dsp:txXfrm>
        <a:off x="0" y="687429"/>
        <a:ext cx="8543925" cy="1571062"/>
      </dsp:txXfrm>
    </dsp:sp>
    <dsp:sp modelId="{FC4EC334-C776-40D9-AD16-105BACD88E1A}">
      <dsp:nvSpPr>
        <dsp:cNvPr id="0" name=""/>
        <dsp:cNvSpPr/>
      </dsp:nvSpPr>
      <dsp:spPr>
        <a:xfrm>
          <a:off x="427196" y="168752"/>
          <a:ext cx="7560023" cy="1191021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3B0B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058" tIns="0" rIns="2260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Распространение полномочий по финансовому обеспечению дошкольного образования в частных образовательных организациях на индивидуальных предпринимателей за счет включения в список получателей субсидий на возмещение затрат на реализацию программ дошкольного образования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5337" y="226893"/>
        <a:ext cx="7443741" cy="1074739"/>
      </dsp:txXfrm>
    </dsp:sp>
    <dsp:sp modelId="{F1DEB87D-E29D-4811-9968-BF786E20CB93}">
      <dsp:nvSpPr>
        <dsp:cNvPr id="0" name=""/>
        <dsp:cNvSpPr/>
      </dsp:nvSpPr>
      <dsp:spPr>
        <a:xfrm>
          <a:off x="0" y="2964092"/>
          <a:ext cx="8543925" cy="1571062"/>
        </a:xfrm>
        <a:prstGeom prst="rect">
          <a:avLst/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63104" tIns="728980" rIns="663104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i="0" kern="1200" dirty="0" smtClean="0"/>
            <a:t>в качестве порядка реализации дополнительных полномочий, может использоваться адаптированный типовой «порядок предоставления субсидии в целях возмещения затрат на организацию реализации основных общеобразовательных программ и создание условий для осуществления присмотра и ухода», представленный</a:t>
          </a:r>
          <a:endParaRPr lang="ru-RU" sz="1400" i="0" kern="1200" dirty="0"/>
        </a:p>
      </dsp:txBody>
      <dsp:txXfrm>
        <a:off x="0" y="2964092"/>
        <a:ext cx="8543925" cy="1571062"/>
      </dsp:txXfrm>
    </dsp:sp>
    <dsp:sp modelId="{F1A92386-BD96-4FDB-923F-2EBF8C6725A1}">
      <dsp:nvSpPr>
        <dsp:cNvPr id="0" name=""/>
        <dsp:cNvSpPr/>
      </dsp:nvSpPr>
      <dsp:spPr>
        <a:xfrm>
          <a:off x="427196" y="2539260"/>
          <a:ext cx="7560023" cy="10332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63B0B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058" tIns="0" rIns="226058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Установление дополнительных расходных обязательств по поддержке организации реализации основных общеобразовательных программ и создания условий для осуществления присмотра и ухода у индивидуальных предпринимателей</a:t>
          </a:r>
          <a:endParaRPr lang="ru-RU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77633" y="2589697"/>
        <a:ext cx="7459149" cy="93232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8AC2C-B16B-4F58-AA33-3E8EF7FAFF1F}">
      <dsp:nvSpPr>
        <dsp:cNvPr id="0" name=""/>
        <dsp:cNvSpPr/>
      </dsp:nvSpPr>
      <dsp:spPr>
        <a:xfrm>
          <a:off x="1943205" y="531"/>
          <a:ext cx="4657513" cy="174011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Условие полноценной реализации механизма для индивидуального предпринимателя</a:t>
          </a:r>
          <a:endParaRPr lang="ru-RU" sz="2400" kern="1200" dirty="0"/>
        </a:p>
      </dsp:txBody>
      <dsp:txXfrm>
        <a:off x="1994171" y="51497"/>
        <a:ext cx="4555581" cy="1638178"/>
      </dsp:txXfrm>
    </dsp:sp>
    <dsp:sp modelId="{29E9189C-9EF1-49C2-A2B2-758170035EC6}">
      <dsp:nvSpPr>
        <dsp:cNvPr id="0" name=""/>
        <dsp:cNvSpPr/>
      </dsp:nvSpPr>
      <dsp:spPr>
        <a:xfrm rot="5400000">
          <a:off x="3945691" y="1784144"/>
          <a:ext cx="652541" cy="783049"/>
        </a:xfrm>
        <a:prstGeom prst="rightArrow">
          <a:avLst>
            <a:gd name="adj1" fmla="val 60000"/>
            <a:gd name="adj2" fmla="val 50000"/>
          </a:avLst>
        </a:prstGeom>
        <a:solidFill>
          <a:srgbClr val="63B0B8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-5400000">
        <a:off x="4037047" y="1849398"/>
        <a:ext cx="469829" cy="456779"/>
      </dsp:txXfrm>
    </dsp:sp>
    <dsp:sp modelId="{80B9FBE6-89AF-4232-9077-77067D14ACC6}">
      <dsp:nvSpPr>
        <dsp:cNvPr id="0" name=""/>
        <dsp:cNvSpPr/>
      </dsp:nvSpPr>
      <dsp:spPr>
        <a:xfrm>
          <a:off x="1943205" y="2610696"/>
          <a:ext cx="4657513" cy="1740110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Установление родительской платы за оказываемые услуги по присмотру и уходу за детьми на уровне не выше среднего размера родительской платы в муниципальном районе (городском округе), в котором они оказывают услуги</a:t>
          </a:r>
          <a:endParaRPr lang="ru-RU" sz="1800" kern="1200" dirty="0"/>
        </a:p>
      </dsp:txBody>
      <dsp:txXfrm>
        <a:off x="1994171" y="2661662"/>
        <a:ext cx="4555581" cy="16381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17FE34-E502-43EF-81CD-789F7B6045B9}">
      <dsp:nvSpPr>
        <dsp:cNvPr id="0" name=""/>
        <dsp:cNvSpPr/>
      </dsp:nvSpPr>
      <dsp:spPr>
        <a:xfrm>
          <a:off x="2738" y="124025"/>
          <a:ext cx="8538448" cy="1378792"/>
        </a:xfrm>
        <a:prstGeom prst="roundRect">
          <a:avLst>
            <a:gd name="adj" fmla="val 10000"/>
          </a:avLst>
        </a:prstGeom>
        <a:solidFill>
          <a:srgbClr val="63B0B8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Реализация механизма в зависимости от возможности установления дополнительного расходного обязательства, определяемой в соответствии с требованиями бюджетного кодекса Российской Федерации</a:t>
          </a:r>
          <a:endParaRPr lang="ru-RU" sz="2000" kern="1200" dirty="0"/>
        </a:p>
      </dsp:txBody>
      <dsp:txXfrm>
        <a:off x="43121" y="164408"/>
        <a:ext cx="8457682" cy="1298026"/>
      </dsp:txXfrm>
    </dsp:sp>
    <dsp:sp modelId="{3C197730-3831-4C06-A92B-F0C19A51A2B4}">
      <dsp:nvSpPr>
        <dsp:cNvPr id="0" name=""/>
        <dsp:cNvSpPr/>
      </dsp:nvSpPr>
      <dsp:spPr>
        <a:xfrm>
          <a:off x="856582" y="1502818"/>
          <a:ext cx="853844" cy="106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64696"/>
              </a:lnTo>
              <a:lnTo>
                <a:pt x="853844" y="1064696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B37899-CA49-4949-AD6F-FCFB37C29E81}">
      <dsp:nvSpPr>
        <dsp:cNvPr id="0" name=""/>
        <dsp:cNvSpPr/>
      </dsp:nvSpPr>
      <dsp:spPr>
        <a:xfrm>
          <a:off x="1710427" y="1847516"/>
          <a:ext cx="5399991" cy="1439997"/>
        </a:xfrm>
        <a:prstGeom prst="roundRect">
          <a:avLst>
            <a:gd name="adj" fmla="val 10000"/>
          </a:avLst>
        </a:prstGeom>
        <a:solidFill>
          <a:srgbClr val="D0E3EA">
            <a:alpha val="90000"/>
          </a:srgbClr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Реализация в рамках взаимоотношений между субъектом Российской Федерации и индивидуальным предпринимателем</a:t>
          </a:r>
          <a:endParaRPr lang="ru-RU" sz="1900" kern="1200" dirty="0"/>
        </a:p>
      </dsp:txBody>
      <dsp:txXfrm>
        <a:off x="1752603" y="1889692"/>
        <a:ext cx="5315639" cy="1355645"/>
      </dsp:txXfrm>
    </dsp:sp>
    <dsp:sp modelId="{8463DA4B-3F5B-4B58-84D2-2441109AD2E5}">
      <dsp:nvSpPr>
        <dsp:cNvPr id="0" name=""/>
        <dsp:cNvSpPr/>
      </dsp:nvSpPr>
      <dsp:spPr>
        <a:xfrm>
          <a:off x="856582" y="1502818"/>
          <a:ext cx="853844" cy="28493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9392"/>
              </a:lnTo>
              <a:lnTo>
                <a:pt x="853844" y="2849392"/>
              </a:lnTo>
            </a:path>
          </a:pathLst>
        </a:cu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844C62-CFFA-41C9-940E-85328F5C967A}">
      <dsp:nvSpPr>
        <dsp:cNvPr id="0" name=""/>
        <dsp:cNvSpPr/>
      </dsp:nvSpPr>
      <dsp:spPr>
        <a:xfrm>
          <a:off x="1710427" y="3632211"/>
          <a:ext cx="5399991" cy="1439997"/>
        </a:xfrm>
        <a:prstGeom prst="roundRect">
          <a:avLst>
            <a:gd name="adj" fmla="val 10000"/>
          </a:avLst>
        </a:prstGeom>
        <a:solidFill>
          <a:srgbClr val="D0E3EA">
            <a:alpha val="90000"/>
          </a:srgbClr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195" tIns="24130" rIns="36195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Реализация в рамках взаимоотношений между тремя участниками: субъект Российской Федерации, муниципальный район (городской округ) и индивидуальный предприниматель </a:t>
          </a:r>
          <a:endParaRPr lang="ru-RU" sz="1900" kern="1200" dirty="0"/>
        </a:p>
      </dsp:txBody>
      <dsp:txXfrm>
        <a:off x="1752603" y="3674387"/>
        <a:ext cx="5315639" cy="135564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CB5DE8-4245-457B-8BEA-234AB34DA653}">
      <dsp:nvSpPr>
        <dsp:cNvPr id="0" name=""/>
        <dsp:cNvSpPr/>
      </dsp:nvSpPr>
      <dsp:spPr>
        <a:xfrm>
          <a:off x="0" y="597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EB939-B8B7-43A4-BE7C-EA29A46FDF8F}">
      <dsp:nvSpPr>
        <dsp:cNvPr id="0" name=""/>
        <dsp:cNvSpPr/>
      </dsp:nvSpPr>
      <dsp:spPr>
        <a:xfrm>
          <a:off x="0" y="597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pitchFamily="34" charset="0"/>
              <a:cs typeface="Arial" pitchFamily="34" charset="0"/>
            </a:rPr>
            <a:t>Финансовое обеспечение реализации основных общеобразовательных программ дошкольного образования независимо от поставщика образовательных услуг</a:t>
          </a:r>
          <a:endParaRPr lang="ru-RU" sz="1200" kern="1200" dirty="0" smtClean="0">
            <a:latin typeface="Arial" pitchFamily="34" charset="0"/>
            <a:cs typeface="Arial" pitchFamily="34" charset="0"/>
          </a:endParaRPr>
        </a:p>
      </dsp:txBody>
      <dsp:txXfrm>
        <a:off x="0" y="597"/>
        <a:ext cx="9361040" cy="699335"/>
      </dsp:txXfrm>
    </dsp:sp>
    <dsp:sp modelId="{DD11A8D5-E1D7-44F9-8C2A-1E719CAA4124}">
      <dsp:nvSpPr>
        <dsp:cNvPr id="0" name=""/>
        <dsp:cNvSpPr/>
      </dsp:nvSpPr>
      <dsp:spPr>
        <a:xfrm>
          <a:off x="0" y="699933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99867D-3BD2-4232-8DBF-F2E86FA1FA21}">
      <dsp:nvSpPr>
        <dsp:cNvPr id="0" name=""/>
        <dsp:cNvSpPr/>
      </dsp:nvSpPr>
      <dsp:spPr>
        <a:xfrm>
          <a:off x="0" y="699933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pitchFamily="34" charset="0"/>
              <a:cs typeface="Arial" pitchFamily="34" charset="0"/>
            </a:rPr>
            <a:t>Предоставление дополнительной поддержки организации образования и создания условий для осуществления присмотра и ухода за воспитанниками в объеме, обеспечивающем равные условия деятельности для муниципальных образовательных организаций и индивидуальных предпринимателей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0" y="699933"/>
        <a:ext cx="9361040" cy="699335"/>
      </dsp:txXfrm>
    </dsp:sp>
    <dsp:sp modelId="{CAB5BD83-F6BB-4D1B-82CE-1391F6DA6735}">
      <dsp:nvSpPr>
        <dsp:cNvPr id="0" name=""/>
        <dsp:cNvSpPr/>
      </dsp:nvSpPr>
      <dsp:spPr>
        <a:xfrm>
          <a:off x="0" y="1399268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76C45E-14B2-48CA-AF2C-3D1CB8ECF037}">
      <dsp:nvSpPr>
        <dsp:cNvPr id="0" name=""/>
        <dsp:cNvSpPr/>
      </dsp:nvSpPr>
      <dsp:spPr>
        <a:xfrm>
          <a:off x="0" y="1399268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i="0" kern="1200" dirty="0" smtClean="0">
              <a:latin typeface="Arial" pitchFamily="34" charset="0"/>
              <a:cs typeface="Arial" pitchFamily="34" charset="0"/>
            </a:rPr>
            <a:t>Предоставление</a:t>
          </a:r>
          <a:r>
            <a:rPr lang="ru-RU" sz="1200" kern="1200" dirty="0" smtClean="0">
              <a:latin typeface="Arial" pitchFamily="34" charset="0"/>
              <a:cs typeface="Arial" pitchFamily="34" charset="0"/>
            </a:rPr>
            <a:t> дополнительной поддержки исключительно при условии наличия дополнительных обязательств индивидуальных предпринимателей по ограничению размера родительской платы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0" y="1399268"/>
        <a:ext cx="9361040" cy="699335"/>
      </dsp:txXfrm>
    </dsp:sp>
    <dsp:sp modelId="{B5D04515-67EC-406C-B317-166E69D4CB5F}">
      <dsp:nvSpPr>
        <dsp:cNvPr id="0" name=""/>
        <dsp:cNvSpPr/>
      </dsp:nvSpPr>
      <dsp:spPr>
        <a:xfrm>
          <a:off x="0" y="2098604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9EF20B9-FCD0-43B9-ABE2-737599271227}">
      <dsp:nvSpPr>
        <dsp:cNvPr id="0" name=""/>
        <dsp:cNvSpPr/>
      </dsp:nvSpPr>
      <dsp:spPr>
        <a:xfrm>
          <a:off x="0" y="2098604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pitchFamily="34" charset="0"/>
              <a:cs typeface="Arial" pitchFamily="34" charset="0"/>
            </a:rPr>
            <a:t>Осуществление контроля за деятельностью индивидуальных предпринимателей с точки зрения обеспечения ими условий реализации программ дошкольного образования в соответствии с ФГОС ДО</a:t>
          </a:r>
          <a:endParaRPr lang="ru-RU" sz="1200" kern="1200" dirty="0">
            <a:latin typeface="Arial" pitchFamily="34" charset="0"/>
            <a:cs typeface="Arial" pitchFamily="34" charset="0"/>
          </a:endParaRPr>
        </a:p>
      </dsp:txBody>
      <dsp:txXfrm>
        <a:off x="0" y="2098604"/>
        <a:ext cx="9361040" cy="699335"/>
      </dsp:txXfrm>
    </dsp:sp>
    <dsp:sp modelId="{CBEA00CA-B7EA-4020-AA3D-1D533848B192}">
      <dsp:nvSpPr>
        <dsp:cNvPr id="0" name=""/>
        <dsp:cNvSpPr/>
      </dsp:nvSpPr>
      <dsp:spPr>
        <a:xfrm>
          <a:off x="0" y="2797939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EE9805-B929-4BFD-A066-9F21454773E6}">
      <dsp:nvSpPr>
        <dsp:cNvPr id="0" name=""/>
        <dsp:cNvSpPr/>
      </dsp:nvSpPr>
      <dsp:spPr>
        <a:xfrm>
          <a:off x="0" y="2797939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pitchFamily="34" charset="0"/>
              <a:cs typeface="Arial" pitchFamily="34" charset="0"/>
            </a:rPr>
            <a:t>Добровольное исключение ребенка, получающего дошкольное образование у индивидуального предпринимателя, из очереди на получение дошкольного образования с сохранением права на восстановление в очереди в случае изменения условий оказания услуг индивидуальным предпринимателем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2797939"/>
        <a:ext cx="9361040" cy="699335"/>
      </dsp:txXfrm>
    </dsp:sp>
    <dsp:sp modelId="{14353724-CEB9-4623-8E1D-D91CB4614F2F}">
      <dsp:nvSpPr>
        <dsp:cNvPr id="0" name=""/>
        <dsp:cNvSpPr/>
      </dsp:nvSpPr>
      <dsp:spPr>
        <a:xfrm>
          <a:off x="0" y="3497275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DC71F-2232-46D2-9B67-CF1E0CDF3B9A}">
      <dsp:nvSpPr>
        <dsp:cNvPr id="0" name=""/>
        <dsp:cNvSpPr/>
      </dsp:nvSpPr>
      <dsp:spPr>
        <a:xfrm>
          <a:off x="0" y="3497275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pitchFamily="34" charset="0"/>
              <a:cs typeface="Arial" pitchFamily="34" charset="0"/>
            </a:rPr>
            <a:t>Дополнительная поддержка индивидуальных предпринимателей, осуществляющих образовательную деятельность самостоятельно (без получения лицензии) в малых группах (от 1 до 6 детей), со стороны ресурсных и/или консультационных центров, обеспечивающих методическое, консультационное сопровождение индивидуальных предпринимателей, психолого-педагогическое сопровождение детей (в том числе психологическую диагностику)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3497275"/>
        <a:ext cx="9361040" cy="699335"/>
      </dsp:txXfrm>
    </dsp:sp>
    <dsp:sp modelId="{2574F500-2900-4FE1-9CE3-77A607AC02C8}">
      <dsp:nvSpPr>
        <dsp:cNvPr id="0" name=""/>
        <dsp:cNvSpPr/>
      </dsp:nvSpPr>
      <dsp:spPr>
        <a:xfrm>
          <a:off x="0" y="4196610"/>
          <a:ext cx="9361040" cy="0"/>
        </a:xfrm>
        <a:prstGeom prst="lin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42E427-F915-4A2F-8A84-4446E4D1C207}">
      <dsp:nvSpPr>
        <dsp:cNvPr id="0" name=""/>
        <dsp:cNvSpPr/>
      </dsp:nvSpPr>
      <dsp:spPr>
        <a:xfrm>
          <a:off x="0" y="4196610"/>
          <a:ext cx="9361040" cy="6993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smtClean="0">
              <a:latin typeface="Arial" pitchFamily="34" charset="0"/>
              <a:cs typeface="Arial" pitchFamily="34" charset="0"/>
            </a:rPr>
            <a:t>Особые условия предоставления субсидий на возмещение затрат индивидуальным предпринимателям, осуществляющим образовательную деятельность самостоятельно (без получения лицензии) в малых группах (от 1 до 6 детей)</a:t>
          </a:r>
          <a:endParaRPr lang="ru-RU" sz="1200" b="1" kern="1200" dirty="0">
            <a:latin typeface="Arial" pitchFamily="34" charset="0"/>
            <a:cs typeface="Arial" pitchFamily="34" charset="0"/>
          </a:endParaRPr>
        </a:p>
      </dsp:txBody>
      <dsp:txXfrm>
        <a:off x="0" y="4196610"/>
        <a:ext cx="9361040" cy="69933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F9D2D-4CBF-44D3-9060-2C7B3233386C}">
      <dsp:nvSpPr>
        <dsp:cNvPr id="0" name=""/>
        <dsp:cNvSpPr/>
      </dsp:nvSpPr>
      <dsp:spPr>
        <a:xfrm>
          <a:off x="495757" y="479"/>
          <a:ext cx="5565416" cy="711244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>
              <a:solidFill>
                <a:schemeClr val="tx1"/>
              </a:solidFill>
            </a:rPr>
            <a:t>Высший исполнительный орган, органы государственной власти субъекта Российской Федерации</a:t>
          </a:r>
          <a:endParaRPr lang="ru-RU" sz="180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6589" y="21311"/>
        <a:ext cx="5523752" cy="669580"/>
      </dsp:txXfrm>
    </dsp:sp>
    <dsp:sp modelId="{3DC2941F-4EB2-4AC9-B3D6-4851CDD41683}">
      <dsp:nvSpPr>
        <dsp:cNvPr id="0" name=""/>
        <dsp:cNvSpPr/>
      </dsp:nvSpPr>
      <dsp:spPr>
        <a:xfrm>
          <a:off x="1052298" y="711724"/>
          <a:ext cx="556541" cy="6168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16849"/>
              </a:lnTo>
              <a:lnTo>
                <a:pt x="556541" y="6168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55AB3-A83F-47F2-9375-A4ACA074046E}">
      <dsp:nvSpPr>
        <dsp:cNvPr id="0" name=""/>
        <dsp:cNvSpPr/>
      </dsp:nvSpPr>
      <dsp:spPr>
        <a:xfrm>
          <a:off x="1608840" y="917340"/>
          <a:ext cx="7112426" cy="822466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Устанавливают порядок предоставления субсидии в целях возмещения затрат на реализацию основных общеобразовательных программ дошкольного образования индивидуальным предпринимателям, в том числе, осуществляющим образовательную деятельность самостоятельно (без получения лицензии) в малых группах (от 1 до 6 детей) 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32929" y="941429"/>
        <a:ext cx="7064248" cy="774288"/>
      </dsp:txXfrm>
    </dsp:sp>
    <dsp:sp modelId="{A6248BFA-17DB-4123-BCAB-25D84494F1EB}">
      <dsp:nvSpPr>
        <dsp:cNvPr id="0" name=""/>
        <dsp:cNvSpPr/>
      </dsp:nvSpPr>
      <dsp:spPr>
        <a:xfrm>
          <a:off x="1052298" y="711724"/>
          <a:ext cx="556541" cy="16449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4932"/>
              </a:lnTo>
              <a:lnTo>
                <a:pt x="556541" y="16449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90999-8C0D-4D54-BB38-D0CB00428D4B}">
      <dsp:nvSpPr>
        <dsp:cNvPr id="0" name=""/>
        <dsp:cNvSpPr/>
      </dsp:nvSpPr>
      <dsp:spPr>
        <a:xfrm>
          <a:off x="1608840" y="1945423"/>
          <a:ext cx="7112426" cy="822466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Устанавливают дополнительное расходное обязательство и порядок предоставления субсидии в целях возмещения затрат на организацию реализации основных общеобразовательных программ и создание условий для осуществления присмотра и ухода (в случае отсутствия ограничений на установление дополнительных расходных обязательств) 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32929" y="1969512"/>
        <a:ext cx="7064248" cy="774288"/>
      </dsp:txXfrm>
    </dsp:sp>
    <dsp:sp modelId="{6D1FBB50-A37F-4215-A66A-69E9E8BDF913}">
      <dsp:nvSpPr>
        <dsp:cNvPr id="0" name=""/>
        <dsp:cNvSpPr/>
      </dsp:nvSpPr>
      <dsp:spPr>
        <a:xfrm>
          <a:off x="1052298" y="711724"/>
          <a:ext cx="556541" cy="2673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73015"/>
              </a:lnTo>
              <a:lnTo>
                <a:pt x="556541" y="26730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F0D8D-CD45-4CA7-BFBC-C4C5030973E7}">
      <dsp:nvSpPr>
        <dsp:cNvPr id="0" name=""/>
        <dsp:cNvSpPr/>
      </dsp:nvSpPr>
      <dsp:spPr>
        <a:xfrm>
          <a:off x="1608840" y="2973506"/>
          <a:ext cx="7112426" cy="822466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Устанавливают порядок методической, консультационной, диагностической и прочей поддержки индивидуальных предпринимателей, реализующих программы дошкольного образования самостоятельно (без получения лицензии) в малых группах (от 1 до 6 детей), со стороны ресурсных и/или консультационных центров, порядок финансового обеспечения деятельности указанных центров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32929" y="2997595"/>
        <a:ext cx="7064248" cy="774288"/>
      </dsp:txXfrm>
    </dsp:sp>
    <dsp:sp modelId="{B67FB639-3057-4960-9319-66FEDED86CB7}">
      <dsp:nvSpPr>
        <dsp:cNvPr id="0" name=""/>
        <dsp:cNvSpPr/>
      </dsp:nvSpPr>
      <dsp:spPr>
        <a:xfrm>
          <a:off x="1052298" y="711724"/>
          <a:ext cx="556541" cy="370109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701098"/>
              </a:lnTo>
              <a:lnTo>
                <a:pt x="556541" y="370109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B847D-9719-440E-A254-932D2CA1F8C9}">
      <dsp:nvSpPr>
        <dsp:cNvPr id="0" name=""/>
        <dsp:cNvSpPr/>
      </dsp:nvSpPr>
      <dsp:spPr>
        <a:xfrm>
          <a:off x="1608840" y="4001589"/>
          <a:ext cx="7112426" cy="822466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Регламентируют порядок оказания первичной медико-санитарной помощи воспитанникам, получающим дошкольное образование у индивидуальных предпринимателей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632929" y="4025678"/>
        <a:ext cx="7064248" cy="77428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F9D2D-4CBF-44D3-9060-2C7B3233386C}">
      <dsp:nvSpPr>
        <dsp:cNvPr id="0" name=""/>
        <dsp:cNvSpPr/>
      </dsp:nvSpPr>
      <dsp:spPr>
        <a:xfrm>
          <a:off x="2373" y="278276"/>
          <a:ext cx="6072231" cy="799784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>
              <a:solidFill>
                <a:schemeClr val="tx1"/>
              </a:solidFill>
            </a:rPr>
            <a:t>Органы местного самоуправления муниципальных районов (городских округов)</a:t>
          </a:r>
          <a:endParaRPr lang="ru-RU" sz="180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798" y="301701"/>
        <a:ext cx="6025381" cy="752934"/>
      </dsp:txXfrm>
    </dsp:sp>
    <dsp:sp modelId="{3DC2941F-4EB2-4AC9-B3D6-4851CDD41683}">
      <dsp:nvSpPr>
        <dsp:cNvPr id="0" name=""/>
        <dsp:cNvSpPr/>
      </dsp:nvSpPr>
      <dsp:spPr>
        <a:xfrm>
          <a:off x="609596" y="1078061"/>
          <a:ext cx="607223" cy="693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3639"/>
              </a:lnTo>
              <a:lnTo>
                <a:pt x="607223" y="69363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55AB3-A83F-47F2-9375-A4ACA074046E}">
      <dsp:nvSpPr>
        <dsp:cNvPr id="0" name=""/>
        <dsp:cNvSpPr/>
      </dsp:nvSpPr>
      <dsp:spPr>
        <a:xfrm>
          <a:off x="1216819" y="1309274"/>
          <a:ext cx="7997830" cy="924852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Устанавливают дополнительное расходное обязательство и порядок предоставления субсидии в целях возмещения затрат на организацию реализации основных общеобразовательных программ и создание условий для осуществления присмотра и ухода (в случае если бюджетная обеспеченность муниципального района (городского округа) позволяет устанавливать дополнительные расходные обязательства)</a:t>
          </a:r>
          <a:r>
            <a:rPr lang="ru-RU" sz="1200" i="1" kern="1200" dirty="0" smtClean="0"/>
            <a:t> 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43907" y="1336362"/>
        <a:ext cx="7943654" cy="870676"/>
      </dsp:txXfrm>
    </dsp:sp>
    <dsp:sp modelId="{A6248BFA-17DB-4123-BCAB-25D84494F1EB}">
      <dsp:nvSpPr>
        <dsp:cNvPr id="0" name=""/>
        <dsp:cNvSpPr/>
      </dsp:nvSpPr>
      <dsp:spPr>
        <a:xfrm>
          <a:off x="609596" y="1078061"/>
          <a:ext cx="607223" cy="18497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9705"/>
              </a:lnTo>
              <a:lnTo>
                <a:pt x="607223" y="184970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90999-8C0D-4D54-BB38-D0CB00428D4B}">
      <dsp:nvSpPr>
        <dsp:cNvPr id="0" name=""/>
        <dsp:cNvSpPr/>
      </dsp:nvSpPr>
      <dsp:spPr>
        <a:xfrm>
          <a:off x="1216819" y="2465340"/>
          <a:ext cx="7997830" cy="924852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Регламентируют особенности учета детей в очереди на получение дошкольного образования в условиях предоставления детям услуг дошкольного образования со стороны индивидуальных предпринимателей за счет средств субъекта Российской Федерации, муниципального района (городского округа)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43907" y="2492428"/>
        <a:ext cx="7943654" cy="870676"/>
      </dsp:txXfrm>
    </dsp:sp>
    <dsp:sp modelId="{6D1FBB50-A37F-4215-A66A-69E9E8BDF913}">
      <dsp:nvSpPr>
        <dsp:cNvPr id="0" name=""/>
        <dsp:cNvSpPr/>
      </dsp:nvSpPr>
      <dsp:spPr>
        <a:xfrm>
          <a:off x="609596" y="1078061"/>
          <a:ext cx="607223" cy="3005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05771"/>
              </a:lnTo>
              <a:lnTo>
                <a:pt x="607223" y="300577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F0D8D-CD45-4CA7-BFBC-C4C5030973E7}">
      <dsp:nvSpPr>
        <dsp:cNvPr id="0" name=""/>
        <dsp:cNvSpPr/>
      </dsp:nvSpPr>
      <dsp:spPr>
        <a:xfrm>
          <a:off x="1216819" y="3621406"/>
          <a:ext cx="7997830" cy="924852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/>
            <a:t>Организуют деятельность ресурсных и/или консультационных центров, обеспечивающих предоставление поддержки индивидуальным предпринимателям.</a:t>
          </a:r>
          <a:endParaRPr lang="ru-RU" sz="12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243907" y="3648494"/>
        <a:ext cx="7943654" cy="87067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DF9D2D-4CBF-44D3-9060-2C7B3233386C}">
      <dsp:nvSpPr>
        <dsp:cNvPr id="0" name=""/>
        <dsp:cNvSpPr/>
      </dsp:nvSpPr>
      <dsp:spPr>
        <a:xfrm>
          <a:off x="867541" y="1"/>
          <a:ext cx="3209713" cy="569158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u="none" kern="1200" dirty="0" smtClean="0">
              <a:solidFill>
                <a:schemeClr val="tx1"/>
              </a:solidFill>
            </a:rPr>
            <a:t>Индивидуальные предприниматели</a:t>
          </a:r>
          <a:endParaRPr lang="ru-RU" sz="1800" u="none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84211" y="16671"/>
        <a:ext cx="3176373" cy="535818"/>
      </dsp:txXfrm>
    </dsp:sp>
    <dsp:sp modelId="{3DC2941F-4EB2-4AC9-B3D6-4851CDD41683}">
      <dsp:nvSpPr>
        <dsp:cNvPr id="0" name=""/>
        <dsp:cNvSpPr/>
      </dsp:nvSpPr>
      <dsp:spPr>
        <a:xfrm>
          <a:off x="1188513" y="569159"/>
          <a:ext cx="320971" cy="427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7724"/>
              </a:lnTo>
              <a:lnTo>
                <a:pt x="320971" y="42772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C55AB3-A83F-47F2-9375-A4ACA074046E}">
      <dsp:nvSpPr>
        <dsp:cNvPr id="0" name=""/>
        <dsp:cNvSpPr/>
      </dsp:nvSpPr>
      <dsp:spPr>
        <a:xfrm>
          <a:off x="1509484" y="691376"/>
          <a:ext cx="6839997" cy="611015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Заключают соглашения о получении субсидий в целях в целях возмещения затрат на реализацию основных общеобразовательных программ дошкольного образования</a:t>
          </a: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7380" y="709272"/>
        <a:ext cx="6804205" cy="575223"/>
      </dsp:txXfrm>
    </dsp:sp>
    <dsp:sp modelId="{A6248BFA-17DB-4123-BCAB-25D84494F1EB}">
      <dsp:nvSpPr>
        <dsp:cNvPr id="0" name=""/>
        <dsp:cNvSpPr/>
      </dsp:nvSpPr>
      <dsp:spPr>
        <a:xfrm>
          <a:off x="1188513" y="569159"/>
          <a:ext cx="320971" cy="11609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0956"/>
              </a:lnTo>
              <a:lnTo>
                <a:pt x="320971" y="116095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990999-8C0D-4D54-BB38-D0CB00428D4B}">
      <dsp:nvSpPr>
        <dsp:cNvPr id="0" name=""/>
        <dsp:cNvSpPr/>
      </dsp:nvSpPr>
      <dsp:spPr>
        <a:xfrm>
          <a:off x="1509484" y="1424608"/>
          <a:ext cx="6839997" cy="611015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Заключают соглашения о получении субсидий в целях возмещения затрат на организацию реализации основных общеобразовательных программ и создание условий для осуществления присмотра и ухода </a:t>
          </a: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7380" y="1442504"/>
        <a:ext cx="6804205" cy="575223"/>
      </dsp:txXfrm>
    </dsp:sp>
    <dsp:sp modelId="{6D1FBB50-A37F-4215-A66A-69E9E8BDF913}">
      <dsp:nvSpPr>
        <dsp:cNvPr id="0" name=""/>
        <dsp:cNvSpPr/>
      </dsp:nvSpPr>
      <dsp:spPr>
        <a:xfrm>
          <a:off x="1188513" y="569159"/>
          <a:ext cx="320971" cy="1894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4187"/>
              </a:lnTo>
              <a:lnTo>
                <a:pt x="320971" y="189418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BF0D8D-CD45-4CA7-BFBC-C4C5030973E7}">
      <dsp:nvSpPr>
        <dsp:cNvPr id="0" name=""/>
        <dsp:cNvSpPr/>
      </dsp:nvSpPr>
      <dsp:spPr>
        <a:xfrm>
          <a:off x="1509484" y="2157840"/>
          <a:ext cx="6839997" cy="611015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Предоставляют гарантии ограничения размера родительской платы (в случае заключения соглашений о получении субсидий в целях возмещения затрат на организацию реализации основных общеобразовательных программ и создание условий для осуществления присмотра и ухода)</a:t>
          </a: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7380" y="2175736"/>
        <a:ext cx="6804205" cy="575223"/>
      </dsp:txXfrm>
    </dsp:sp>
    <dsp:sp modelId="{F28B223D-382A-43A0-8053-32B1330CF6DB}">
      <dsp:nvSpPr>
        <dsp:cNvPr id="0" name=""/>
        <dsp:cNvSpPr/>
      </dsp:nvSpPr>
      <dsp:spPr>
        <a:xfrm>
          <a:off x="1188513" y="569159"/>
          <a:ext cx="320971" cy="26274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27419"/>
              </a:lnTo>
              <a:lnTo>
                <a:pt x="320971" y="262741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311455-840B-418D-9FEA-B7D28E2A79F4}">
      <dsp:nvSpPr>
        <dsp:cNvPr id="0" name=""/>
        <dsp:cNvSpPr/>
      </dsp:nvSpPr>
      <dsp:spPr>
        <a:xfrm>
          <a:off x="1509484" y="2891071"/>
          <a:ext cx="6839997" cy="611015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Заключают договоры с родителями (законными представителями) детей, включающими пункт об их согласии на исключении ребенка из муниципальной очереди</a:t>
          </a: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7380" y="2908967"/>
        <a:ext cx="6804205" cy="575223"/>
      </dsp:txXfrm>
    </dsp:sp>
    <dsp:sp modelId="{5DE3B408-A694-49C8-A756-C42C70C652B5}">
      <dsp:nvSpPr>
        <dsp:cNvPr id="0" name=""/>
        <dsp:cNvSpPr/>
      </dsp:nvSpPr>
      <dsp:spPr>
        <a:xfrm>
          <a:off x="1188513" y="569159"/>
          <a:ext cx="320971" cy="33606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0651"/>
              </a:lnTo>
              <a:lnTo>
                <a:pt x="320971" y="336065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8E1839-6905-4EA3-BBE7-5048CBBD8BB7}">
      <dsp:nvSpPr>
        <dsp:cNvPr id="0" name=""/>
        <dsp:cNvSpPr/>
      </dsp:nvSpPr>
      <dsp:spPr>
        <a:xfrm>
          <a:off x="1509484" y="3624303"/>
          <a:ext cx="6839997" cy="611015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Заключают соглашения/договоры с ресурсными и/или консультационными центрами о поддержке предоставления дошкольного образования индивидуальными предпринимателями </a:t>
          </a: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7380" y="3642199"/>
        <a:ext cx="6804205" cy="575223"/>
      </dsp:txXfrm>
    </dsp:sp>
    <dsp:sp modelId="{3653E516-9FE0-4AFD-81A6-741B3DF12C56}">
      <dsp:nvSpPr>
        <dsp:cNvPr id="0" name=""/>
        <dsp:cNvSpPr/>
      </dsp:nvSpPr>
      <dsp:spPr>
        <a:xfrm>
          <a:off x="1188513" y="569159"/>
          <a:ext cx="320971" cy="40938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93883"/>
              </a:lnTo>
              <a:lnTo>
                <a:pt x="320971" y="40938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669059E-82A3-4270-B4ED-F8373EB19F28}">
      <dsp:nvSpPr>
        <dsp:cNvPr id="0" name=""/>
        <dsp:cNvSpPr/>
      </dsp:nvSpPr>
      <dsp:spPr>
        <a:xfrm>
          <a:off x="1509484" y="4357535"/>
          <a:ext cx="6839997" cy="611015"/>
        </a:xfrm>
        <a:prstGeom prst="roundRect">
          <a:avLst>
            <a:gd name="adj" fmla="val 10000"/>
          </a:avLst>
        </a:prstGeom>
        <a:solidFill>
          <a:srgbClr val="D0E3EA"/>
        </a:solidFill>
        <a:ln w="12700" cap="flat" cmpd="sng" algn="ctr">
          <a:solidFill>
            <a:srgbClr val="01E9C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/>
            <a:t>Заключают соглашения с организациями здравоохранения об оказании первичной медико-санитарной помощи воспитанникам, получающим дошкольное образование у индивидуальных предпринимателей</a:t>
          </a:r>
          <a:endParaRPr lang="ru-RU" sz="1300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527380" y="4375431"/>
        <a:ext cx="6804205" cy="5752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988B50-CC70-4F93-8D19-C5D0A554638B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9D1D5F-146E-456D-B9A3-BA8B0210E7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620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02B33E-71FF-4B6B-B9D1-248FDBC91AAB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1BB3B-655A-4172-8CD5-33B8C688680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307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78A6C8-4CE6-4766-AE1A-D859A7EDCB2A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E2AE5B-D721-420E-8E62-DA3EF34C793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583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C610DF2-A22D-435F-B29D-D02F8B014F55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3ADD71-2C82-4B99-9175-94C97968B31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9274175" y="-26988"/>
            <a:ext cx="631825" cy="792163"/>
          </a:xfrm>
          <a:prstGeom prst="rect">
            <a:avLst/>
          </a:prstGeom>
          <a:solidFill>
            <a:srgbClr val="63B0B8"/>
          </a:solidFill>
          <a:ln w="9525">
            <a:noFill/>
            <a:miter lim="800000"/>
            <a:headEnd/>
            <a:tailEnd/>
          </a:ln>
        </p:spPr>
        <p:txBody>
          <a:bodyPr lIns="89193" tIns="44596" rIns="89193" bIns="44596" anchor="ctr"/>
          <a:lstStyle>
            <a:defPPr>
              <a:defRPr lang="ru-RU"/>
            </a:defPPr>
            <a:lvl1pPr algn="ctr" defTabSz="781903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 sz="2736">
                <a:solidFill>
                  <a:schemeClr val="bg1"/>
                </a:solidFill>
                <a:latin typeface="Segoe UI Light"/>
                <a:cs typeface="Segoe UI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fld id="{692247A7-BB2A-4D3A-9022-007B6E533060}" type="slidenum">
              <a:rPr lang="ru-RU" smtClean="0"/>
              <a:pPr fontAlgn="auto">
                <a:spcAft>
                  <a:spcPts val="0"/>
                </a:spcAft>
                <a:defRPr/>
              </a:pPr>
              <a:t>‹#›</a:t>
            </a:fld>
            <a:endParaRPr lang="ru-RU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0"/>
            <a:ext cx="77788" cy="765175"/>
          </a:xfrm>
          <a:prstGeom prst="rect">
            <a:avLst/>
          </a:prstGeom>
          <a:solidFill>
            <a:srgbClr val="63B0B8"/>
          </a:solidFill>
          <a:ln w="9525">
            <a:noFill/>
            <a:miter lim="800000"/>
            <a:headEnd/>
            <a:tailEnd/>
          </a:ln>
        </p:spPr>
        <p:txBody>
          <a:bodyPr lIns="89193" tIns="44596" rIns="89193" bIns="44596" anchor="ctr"/>
          <a:lstStyle>
            <a:defPPr>
              <a:defRPr lang="ru-RU"/>
            </a:defPPr>
            <a:lvl1pPr algn="ctr" defTabSz="781903">
              <a:lnSpc>
                <a:spcPct val="80000"/>
              </a:lnSpc>
              <a:spcBef>
                <a:spcPct val="20000"/>
              </a:spcBef>
              <a:buClr>
                <a:schemeClr val="tx1"/>
              </a:buClr>
              <a:defRPr sz="2736">
                <a:solidFill>
                  <a:schemeClr val="bg1"/>
                </a:solidFill>
                <a:latin typeface="Segoe UI Light"/>
                <a:cs typeface="Segoe UI" pitchFamily="34" charset="0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4232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9039BCC-C69B-4506-A52F-ACCEA38431AB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C88EF8-24E2-46A2-8B4B-C2FBEB2980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437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70968D9-68EC-49B9-8F90-F7B5A6AAFB7C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6BE443-8DFC-4D25-9B9F-0D74F5DEC68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57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91A300-74A0-4F58-950D-DDAD006D499B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362F37D-D8EA-41E6-AE09-45ADB2D2D2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269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9D17F3-6EAF-42B3-896F-94DE68987E14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2B7ED7-BC17-43BB-BF85-FBFFB343EDC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312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7FB8FE-5B94-4196-AA8B-D554AC850C08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9A9ABD-D049-4A21-BBE7-1D848F2B949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417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2DFAB3C-AEB1-4F50-B272-01ACD4E7F778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92F551-E11C-4A8D-822D-16727456F2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423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1C9357E-82EF-40CC-8821-BE74FECE50A5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3CBAE0-0DEE-41B7-9908-586B627A93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2607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FE6A6BD-167A-4D54-A724-DB5DC15EF6AB}" type="datetimeFigureOut">
              <a:rPr lang="ru-RU" smtClean="0"/>
              <a:pPr>
                <a:defRPr/>
              </a:pPr>
              <a:t>15.12.2014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D52838-D7D5-445A-AF92-71836750A1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7228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sz="35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0388" y="1990080"/>
            <a:ext cx="9001125" cy="2159000"/>
          </a:xfrm>
        </p:spPr>
        <p:txBody>
          <a:bodyPr rtlCol="0">
            <a:normAutofit fontScale="90000"/>
          </a:bodyPr>
          <a:lstStyle/>
          <a:p>
            <a:r>
              <a:rPr lang="ru-RU" sz="3600" b="1" dirty="0">
                <a:latin typeface="Arial" pitchFamily="34" charset="0"/>
                <a:cs typeface="Arial" pitchFamily="34" charset="0"/>
              </a:rPr>
              <a:t>Механизм поддержки предоставления дошкольного образования индивидуальными предпринимателями, организовавшими «семейные» детские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сады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8464" y="5404455"/>
            <a:ext cx="3864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ООО «Консалтинг и менеджмент»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6897216" y="5312122"/>
            <a:ext cx="2172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www.kim-consult.ru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+7 (499) 653-94-24</a:t>
            </a:r>
            <a:endParaRPr lang="en-US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64" y="116633"/>
            <a:ext cx="2160000" cy="121530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476672"/>
            <a:ext cx="8543925" cy="1325563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Основные принципы </a:t>
            </a:r>
            <a:r>
              <a:rPr lang="ru-RU" sz="2400" dirty="0"/>
              <a:t>реализации </a:t>
            </a:r>
            <a:r>
              <a:rPr lang="ru-RU" sz="2400" dirty="0" smtClean="0"/>
              <a:t>механизма </a:t>
            </a:r>
            <a:r>
              <a:rPr lang="ru-RU" sz="2400" dirty="0"/>
              <a:t>развития дошкольного образования </a:t>
            </a:r>
            <a:endParaRPr lang="ru-RU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78586"/>
              </p:ext>
            </p:extLst>
          </p:nvPr>
        </p:nvGraphicFramePr>
        <p:xfrm>
          <a:off x="272480" y="1628800"/>
          <a:ext cx="9361040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818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663277"/>
            <a:ext cx="8543925" cy="893515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механизма со стороны его отдельных субъектов: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29676248"/>
              </p:ext>
            </p:extLst>
          </p:nvPr>
        </p:nvGraphicFramePr>
        <p:xfrm>
          <a:off x="344488" y="1484784"/>
          <a:ext cx="921702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33510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663277"/>
            <a:ext cx="8543925" cy="893515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механизма со стороны его отдельных субъектов: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830417"/>
              </p:ext>
            </p:extLst>
          </p:nvPr>
        </p:nvGraphicFramePr>
        <p:xfrm>
          <a:off x="344488" y="1484784"/>
          <a:ext cx="9217024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44427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663277"/>
            <a:ext cx="8543925" cy="893515"/>
          </a:xfrm>
        </p:spPr>
        <p:txBody>
          <a:bodyPr>
            <a:norm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Условия реализации механизма со стороны его отдельных субъектов: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145721"/>
              </p:ext>
            </p:extLst>
          </p:nvPr>
        </p:nvGraphicFramePr>
        <p:xfrm>
          <a:off x="344488" y="1340768"/>
          <a:ext cx="9217024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0165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87" y="591269"/>
            <a:ext cx="9083925" cy="1325563"/>
          </a:xfrm>
        </p:spPr>
        <p:txBody>
          <a:bodyPr>
            <a:noAutofit/>
          </a:bodyPr>
          <a:lstStyle/>
          <a:p>
            <a:r>
              <a:rPr lang="ru-RU" sz="2000" dirty="0"/>
              <a:t>Типовой (модельный) порядок предоставления субсидии в целях возмещения затрат на организацию реализации основных общеобразовательных программ дошкольного образования и создание условий для осуществления присмотра и </a:t>
            </a:r>
            <a:r>
              <a:rPr lang="ru-RU" sz="2000" dirty="0" smtClean="0"/>
              <a:t>ухода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1" y="2060848"/>
            <a:ext cx="9641019" cy="4075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66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87" y="591269"/>
            <a:ext cx="9083925" cy="1325563"/>
          </a:xfrm>
        </p:spPr>
        <p:txBody>
          <a:bodyPr>
            <a:noAutofit/>
          </a:bodyPr>
          <a:lstStyle/>
          <a:p>
            <a:r>
              <a:rPr lang="ru-RU" sz="2000" dirty="0"/>
              <a:t>Типовой (модельный) порядок предоставления субсидии в целях возмещения затрат на организацию реализации основных общеобразовательных программ дошкольного образования и создание условий для осуществления присмотра и </a:t>
            </a:r>
            <a:r>
              <a:rPr lang="ru-RU" sz="2000" dirty="0" smtClean="0"/>
              <a:t>ухода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260" y="1912143"/>
            <a:ext cx="7148132" cy="4613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33628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87" y="591269"/>
            <a:ext cx="9083925" cy="1325563"/>
          </a:xfrm>
        </p:spPr>
        <p:txBody>
          <a:bodyPr>
            <a:noAutofit/>
          </a:bodyPr>
          <a:lstStyle/>
          <a:p>
            <a:r>
              <a:rPr lang="ru-RU" sz="2000" dirty="0"/>
              <a:t>Типовое (</a:t>
            </a:r>
            <a:r>
              <a:rPr lang="ru-RU" sz="2000" dirty="0" smtClean="0"/>
              <a:t>модельное) соглашение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0163" y="1554234"/>
            <a:ext cx="730567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410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87" y="591269"/>
            <a:ext cx="9083925" cy="1325563"/>
          </a:xfrm>
        </p:spPr>
        <p:txBody>
          <a:bodyPr>
            <a:noAutofit/>
          </a:bodyPr>
          <a:lstStyle/>
          <a:p>
            <a:r>
              <a:rPr lang="ru-RU" sz="2000" dirty="0"/>
              <a:t>Типовое (</a:t>
            </a:r>
            <a:r>
              <a:rPr lang="ru-RU" sz="2000" dirty="0" smtClean="0"/>
              <a:t>модельное) соглашение</a:t>
            </a:r>
            <a:endParaRPr lang="ru-RU" sz="20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8220" y="1484784"/>
            <a:ext cx="7305675" cy="471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0674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60712" y="2636912"/>
            <a:ext cx="5616624" cy="1325563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8464" y="5404455"/>
            <a:ext cx="3864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ООО «Консалтинг и менеджмент»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897216" y="5312122"/>
            <a:ext cx="217245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www.kim-consult.ru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+7 (499) 653-94-24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503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Правовые аспекты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6241193"/>
              </p:ext>
            </p:extLst>
          </p:nvPr>
        </p:nvGraphicFramePr>
        <p:xfrm>
          <a:off x="416496" y="1484784"/>
          <a:ext cx="9073008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033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76536" y="548680"/>
            <a:ext cx="8543925" cy="1142009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Механизм </a:t>
            </a:r>
            <a:r>
              <a:rPr lang="ru-RU" sz="2800" dirty="0"/>
              <a:t>развития дошкольного образования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268984"/>
              </p:ext>
            </p:extLst>
          </p:nvPr>
        </p:nvGraphicFramePr>
        <p:xfrm>
          <a:off x="681038" y="1628800"/>
          <a:ext cx="8543925" cy="45481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87" y="591269"/>
            <a:ext cx="9083925" cy="1325563"/>
          </a:xfrm>
        </p:spPr>
        <p:txBody>
          <a:bodyPr>
            <a:noAutofit/>
          </a:bodyPr>
          <a:lstStyle/>
          <a:p>
            <a:r>
              <a:rPr lang="ru-RU" sz="2000" dirty="0"/>
              <a:t>Типовой (модельный) порядок предоставления субсидии в целях возмещения затрат на реализацию основных общеобразовательных программ дошкольного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038" y="1772816"/>
            <a:ext cx="3240000" cy="411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038" y="1844824"/>
            <a:ext cx="3240000" cy="41171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9544" y="1844824"/>
            <a:ext cx="3240000" cy="42155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33651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7587" y="591269"/>
            <a:ext cx="9083925" cy="1325563"/>
          </a:xfrm>
        </p:spPr>
        <p:txBody>
          <a:bodyPr>
            <a:noAutofit/>
          </a:bodyPr>
          <a:lstStyle/>
          <a:p>
            <a:r>
              <a:rPr lang="ru-RU" sz="2000" dirty="0"/>
              <a:t>Типовой (модельный) порядок предоставления субсидии в целях возмещения затрат на реализацию основных общеобразовательных программ дошкольного образования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6" y="1779831"/>
            <a:ext cx="3240000" cy="442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8700" y="1793275"/>
            <a:ext cx="3240000" cy="442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8700" y="1749991"/>
            <a:ext cx="3240000" cy="4421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173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Механизм развития дошкольного образования </a:t>
            </a:r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279820"/>
              </p:ext>
            </p:extLst>
          </p:nvPr>
        </p:nvGraphicFramePr>
        <p:xfrm>
          <a:off x="681038" y="1825625"/>
          <a:ext cx="8543925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274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3434425"/>
              </p:ext>
            </p:extLst>
          </p:nvPr>
        </p:nvGraphicFramePr>
        <p:xfrm>
          <a:off x="681038" y="980728"/>
          <a:ext cx="8543925" cy="5196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19289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548680"/>
            <a:ext cx="8543925" cy="1325563"/>
          </a:xfrm>
        </p:spPr>
        <p:txBody>
          <a:bodyPr>
            <a:normAutofit/>
          </a:bodyPr>
          <a:lstStyle/>
          <a:p>
            <a:r>
              <a:rPr lang="ru-RU" sz="2000" dirty="0" smtClean="0"/>
              <a:t>Схема поддержки </a:t>
            </a:r>
            <a:r>
              <a:rPr lang="ru-RU" sz="2000" dirty="0"/>
              <a:t>предоставления дошкольного образования индивидуальными предпринимателями, организовавшими «семейные» детские сады, на региональном </a:t>
            </a:r>
            <a:r>
              <a:rPr lang="ru-RU" sz="2000" dirty="0" smtClean="0"/>
              <a:t>уровне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3224808" y="1966208"/>
            <a:ext cx="3600000" cy="540000"/>
          </a:xfrm>
          <a:prstGeom prst="roundRect">
            <a:avLst/>
          </a:prstGeom>
          <a:solidFill>
            <a:srgbClr val="63B0B8"/>
          </a:solidFill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cs typeface="Arial" pitchFamily="34" charset="0"/>
              </a:rPr>
              <a:t>субъект Российской Федерации</a:t>
            </a:r>
            <a:endParaRPr lang="ru-RU" sz="1600" dirty="0"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24808" y="3637127"/>
            <a:ext cx="3600000" cy="540000"/>
          </a:xfrm>
          <a:prstGeom prst="roundRect">
            <a:avLst/>
          </a:prstGeom>
          <a:solidFill>
            <a:srgbClr val="63B0B8"/>
          </a:solidFill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cs typeface="Arial" pitchFamily="34" charset="0"/>
              </a:rPr>
              <a:t>индивидуальный предприниматель</a:t>
            </a:r>
            <a:endParaRPr lang="ru-RU" sz="1600" dirty="0"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000660" y="5089082"/>
            <a:ext cx="4184587" cy="543898"/>
            <a:chOff x="2040987" y="5085184"/>
            <a:chExt cx="4184587" cy="543898"/>
          </a:xfrm>
          <a:solidFill>
            <a:srgbClr val="63B0B8"/>
          </a:solidFill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040987" y="5089082"/>
              <a:ext cx="1471853" cy="540000"/>
            </a:xfrm>
            <a:prstGeom prst="roundRect">
              <a:avLst/>
            </a:prstGeom>
            <a:grpFill/>
            <a:ln>
              <a:solidFill>
                <a:srgbClr val="01E9C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 smtClean="0">
                  <a:cs typeface="Arial" pitchFamily="34" charset="0"/>
                </a:rPr>
                <a:t>Дети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512839" y="5085184"/>
              <a:ext cx="2712735" cy="540000"/>
            </a:xfrm>
            <a:prstGeom prst="roundRect">
              <a:avLst/>
            </a:prstGeom>
            <a:grpFill/>
            <a:ln>
              <a:solidFill>
                <a:srgbClr val="01E9C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>
                  <a:cs typeface="Arial" pitchFamily="34" charset="0"/>
                </a:rPr>
                <a:t>Родители (законные</a:t>
              </a:r>
            </a:p>
            <a:p>
              <a:pPr lvl="0" algn="ctr"/>
              <a:r>
                <a:rPr lang="ru-RU" sz="1600" dirty="0">
                  <a:cs typeface="Arial" pitchFamily="34" charset="0"/>
                </a:rPr>
                <a:t>представители)</a:t>
              </a:r>
              <a:endParaRPr lang="ru-RU" sz="1600" dirty="0">
                <a:cs typeface="Arial" pitchFamily="34" charset="0"/>
              </a:endParaRPr>
            </a:p>
          </p:txBody>
        </p:sp>
      </p:grpSp>
      <p:sp>
        <p:nvSpPr>
          <p:cNvPr id="13" name="Стрелка вниз 12"/>
          <p:cNvSpPr/>
          <p:nvPr/>
        </p:nvSpPr>
        <p:spPr>
          <a:xfrm>
            <a:off x="4088904" y="2723053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286817" y="2723053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48544" y="2723053"/>
            <a:ext cx="33810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/>
              <a:t>В</a:t>
            </a:r>
            <a:r>
              <a:rPr lang="ru-RU" sz="1500" dirty="0" smtClean="0"/>
              <a:t>озмещение </a:t>
            </a:r>
            <a:r>
              <a:rPr lang="ru-RU" sz="1500" dirty="0"/>
              <a:t>затрат на реализацию</a:t>
            </a:r>
            <a:br>
              <a:rPr lang="ru-RU" sz="1500" dirty="0"/>
            </a:br>
            <a:r>
              <a:rPr lang="ru-RU" sz="1500" dirty="0"/>
              <a:t>образовательной </a:t>
            </a:r>
            <a:r>
              <a:rPr lang="ru-RU" sz="1500" dirty="0" smtClean="0"/>
              <a:t>программы</a:t>
            </a:r>
            <a:endParaRPr lang="ru-RU" sz="1500" dirty="0"/>
          </a:p>
        </p:txBody>
      </p:sp>
      <p:sp>
        <p:nvSpPr>
          <p:cNvPr id="16" name="TextBox 15"/>
          <p:cNvSpPr txBox="1"/>
          <p:nvPr/>
        </p:nvSpPr>
        <p:spPr>
          <a:xfrm>
            <a:off x="6177135" y="2620461"/>
            <a:ext cx="353859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/>
              <a:t>В</a:t>
            </a:r>
            <a:r>
              <a:rPr lang="ru-RU" sz="1500" dirty="0" smtClean="0"/>
              <a:t>озмещение </a:t>
            </a:r>
            <a:r>
              <a:rPr lang="ru-RU" sz="1500" dirty="0"/>
              <a:t>затрат на организацию</a:t>
            </a:r>
            <a:br>
              <a:rPr lang="ru-RU" sz="1500" dirty="0"/>
            </a:br>
            <a:r>
              <a:rPr lang="ru-RU" sz="1500" dirty="0"/>
              <a:t>образования и создание условий для</a:t>
            </a:r>
            <a:br>
              <a:rPr lang="ru-RU" sz="1500" dirty="0"/>
            </a:br>
            <a:r>
              <a:rPr lang="ru-RU" sz="1500" dirty="0"/>
              <a:t>присмотра и </a:t>
            </a:r>
            <a:r>
              <a:rPr lang="ru-RU" sz="1500" dirty="0" smtClean="0"/>
              <a:t>ухода</a:t>
            </a:r>
            <a:endParaRPr lang="ru-RU" sz="1500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3494270" y="4293096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0800000">
            <a:off x="5586563" y="4293096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684529" y="4401785"/>
            <a:ext cx="170328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 smtClean="0"/>
              <a:t>Образование + </a:t>
            </a:r>
          </a:p>
          <a:p>
            <a:r>
              <a:rPr lang="ru-RU" sz="1500" dirty="0" smtClean="0"/>
              <a:t>присмотр и уход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9534" y="4401785"/>
            <a:ext cx="14243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/>
              <a:t>Р</a:t>
            </a:r>
            <a:r>
              <a:rPr lang="ru-RU" sz="1500" dirty="0" smtClean="0"/>
              <a:t>одительская</a:t>
            </a:r>
            <a:endParaRPr lang="ru-RU" sz="1500" dirty="0"/>
          </a:p>
          <a:p>
            <a:r>
              <a:rPr lang="ru-RU" sz="1500" dirty="0"/>
              <a:t>плата</a:t>
            </a:r>
          </a:p>
        </p:txBody>
      </p:sp>
    </p:spTree>
    <p:extLst>
      <p:ext uri="{BB962C8B-B14F-4D97-AF65-F5344CB8AC3E}">
        <p14:creationId xmlns:p14="http://schemas.microsoft.com/office/powerpoint/2010/main" val="265867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1038" y="548680"/>
            <a:ext cx="8543925" cy="1325563"/>
          </a:xfrm>
        </p:spPr>
        <p:txBody>
          <a:bodyPr>
            <a:normAutofit/>
          </a:bodyPr>
          <a:lstStyle/>
          <a:p>
            <a:r>
              <a:rPr lang="ru-RU" sz="2000" dirty="0"/>
              <a:t>Схема поддержки предоставления дошкольного образования индивидуальными предпринимателями, организовавшими «семейные» детские сады, на региональном и местном уровнях</a:t>
            </a:r>
            <a:endParaRPr lang="ru-RU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038" y="85577"/>
            <a:ext cx="1080000" cy="607119"/>
          </a:xfrm>
          <a:prstGeom prst="rect">
            <a:avLst/>
          </a:prstGeom>
        </p:spPr>
      </p:pic>
      <p:sp>
        <p:nvSpPr>
          <p:cNvPr id="8" name="Скругленный прямоугольник 7"/>
          <p:cNvSpPr/>
          <p:nvPr/>
        </p:nvSpPr>
        <p:spPr>
          <a:xfrm>
            <a:off x="1293046" y="2055823"/>
            <a:ext cx="3600000" cy="540000"/>
          </a:xfrm>
          <a:prstGeom prst="roundRect">
            <a:avLst/>
          </a:prstGeom>
          <a:solidFill>
            <a:srgbClr val="63B0B8"/>
          </a:solidFill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cs typeface="Arial" pitchFamily="34" charset="0"/>
              </a:rPr>
              <a:t>субъект Российской Федерации</a:t>
            </a:r>
            <a:endParaRPr lang="ru-RU" sz="1600" dirty="0"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198845" y="3637127"/>
            <a:ext cx="3600000" cy="540000"/>
          </a:xfrm>
          <a:prstGeom prst="roundRect">
            <a:avLst/>
          </a:prstGeom>
          <a:solidFill>
            <a:srgbClr val="63B0B8"/>
          </a:solidFill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cs typeface="Arial" pitchFamily="34" charset="0"/>
              </a:rPr>
              <a:t>индивидуальный предприниматель</a:t>
            </a:r>
            <a:endParaRPr lang="ru-RU" sz="1600" dirty="0">
              <a:cs typeface="Arial" pitchFamily="34" charset="0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3000660" y="5089082"/>
            <a:ext cx="4184587" cy="543898"/>
            <a:chOff x="2040987" y="5085184"/>
            <a:chExt cx="4184587" cy="543898"/>
          </a:xfrm>
          <a:solidFill>
            <a:srgbClr val="63B0B8"/>
          </a:solidFill>
        </p:grpSpPr>
        <p:sp>
          <p:nvSpPr>
            <p:cNvPr id="9" name="Скругленный прямоугольник 8"/>
            <p:cNvSpPr/>
            <p:nvPr/>
          </p:nvSpPr>
          <p:spPr>
            <a:xfrm>
              <a:off x="2040987" y="5089082"/>
              <a:ext cx="1471853" cy="540000"/>
            </a:xfrm>
            <a:prstGeom prst="roundRect">
              <a:avLst/>
            </a:prstGeom>
            <a:grpFill/>
            <a:ln>
              <a:solidFill>
                <a:srgbClr val="01E9C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 smtClean="0">
                  <a:cs typeface="Arial" pitchFamily="34" charset="0"/>
                </a:rPr>
                <a:t>Дети</a:t>
              </a:r>
            </a:p>
          </p:txBody>
        </p:sp>
        <p:sp>
          <p:nvSpPr>
            <p:cNvPr id="11" name="Скругленный прямоугольник 10"/>
            <p:cNvSpPr/>
            <p:nvPr/>
          </p:nvSpPr>
          <p:spPr>
            <a:xfrm>
              <a:off x="3512839" y="5085184"/>
              <a:ext cx="2712735" cy="540000"/>
            </a:xfrm>
            <a:prstGeom prst="roundRect">
              <a:avLst/>
            </a:prstGeom>
            <a:grpFill/>
            <a:ln>
              <a:solidFill>
                <a:srgbClr val="01E9C2"/>
              </a:solidFill>
            </a:ln>
          </p:spPr>
          <p:style>
            <a:lnRef idx="2">
              <a:schemeClr val="accent3"/>
            </a:lnRef>
            <a:fillRef idx="1">
              <a:schemeClr val="lt1"/>
            </a:fillRef>
            <a:effectRef idx="0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lvl="0" algn="ctr"/>
              <a:r>
                <a:rPr lang="ru-RU" sz="1600" dirty="0">
                  <a:cs typeface="Arial" pitchFamily="34" charset="0"/>
                </a:rPr>
                <a:t>Родители (законные</a:t>
              </a:r>
            </a:p>
            <a:p>
              <a:pPr lvl="0" algn="ctr"/>
              <a:r>
                <a:rPr lang="ru-RU" sz="1600" dirty="0">
                  <a:cs typeface="Arial" pitchFamily="34" charset="0"/>
                </a:rPr>
                <a:t>представители)</a:t>
              </a:r>
              <a:endParaRPr lang="ru-RU" sz="1600" dirty="0">
                <a:cs typeface="Arial" pitchFamily="34" charset="0"/>
              </a:endParaRPr>
            </a:p>
          </p:txBody>
        </p:sp>
      </p:grpSp>
      <p:sp>
        <p:nvSpPr>
          <p:cNvPr id="13" name="Стрелка вниз 12"/>
          <p:cNvSpPr/>
          <p:nvPr/>
        </p:nvSpPr>
        <p:spPr>
          <a:xfrm>
            <a:off x="4088904" y="2723053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низ 13"/>
          <p:cNvSpPr/>
          <p:nvPr/>
        </p:nvSpPr>
        <p:spPr>
          <a:xfrm>
            <a:off x="5286817" y="2723053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48544" y="2723053"/>
            <a:ext cx="33810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/>
              <a:t>В</a:t>
            </a:r>
            <a:r>
              <a:rPr lang="ru-RU" sz="1500" dirty="0" smtClean="0"/>
              <a:t>озмещение </a:t>
            </a:r>
            <a:r>
              <a:rPr lang="ru-RU" sz="1500" dirty="0"/>
              <a:t>затрат на реализацию</a:t>
            </a:r>
            <a:br>
              <a:rPr lang="ru-RU" sz="1500" dirty="0"/>
            </a:br>
            <a:r>
              <a:rPr lang="ru-RU" sz="1500" dirty="0"/>
              <a:t>образовательной </a:t>
            </a:r>
            <a:r>
              <a:rPr lang="ru-RU" sz="1500" dirty="0" smtClean="0"/>
              <a:t>программы</a:t>
            </a:r>
            <a:endParaRPr lang="ru-RU" sz="1500" dirty="0"/>
          </a:p>
        </p:txBody>
      </p:sp>
      <p:sp>
        <p:nvSpPr>
          <p:cNvPr id="16" name="TextBox 15"/>
          <p:cNvSpPr txBox="1"/>
          <p:nvPr/>
        </p:nvSpPr>
        <p:spPr>
          <a:xfrm>
            <a:off x="6177135" y="2620461"/>
            <a:ext cx="3538597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 smtClean="0"/>
              <a:t>Возмещение затрат на организацию</a:t>
            </a:r>
            <a:br>
              <a:rPr lang="ru-RU" sz="1500" dirty="0" smtClean="0"/>
            </a:br>
            <a:r>
              <a:rPr lang="ru-RU" sz="1500" dirty="0" smtClean="0"/>
              <a:t>образования и создание условий для</a:t>
            </a:r>
            <a:br>
              <a:rPr lang="ru-RU" sz="1500" dirty="0" smtClean="0"/>
            </a:br>
            <a:r>
              <a:rPr lang="ru-RU" sz="1500" dirty="0" smtClean="0"/>
              <a:t>присмотра и ухода</a:t>
            </a:r>
            <a:endParaRPr lang="ru-RU" sz="1500" dirty="0"/>
          </a:p>
        </p:txBody>
      </p:sp>
      <p:sp>
        <p:nvSpPr>
          <p:cNvPr id="17" name="Стрелка вниз 16"/>
          <p:cNvSpPr/>
          <p:nvPr/>
        </p:nvSpPr>
        <p:spPr>
          <a:xfrm>
            <a:off x="3494270" y="4293096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 rot="10800000">
            <a:off x="5586563" y="4293096"/>
            <a:ext cx="484632" cy="720080"/>
          </a:xfrm>
          <a:prstGeom prst="downArrow">
            <a:avLst/>
          </a:prstGeom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691888" y="4401785"/>
            <a:ext cx="168565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 smtClean="0"/>
              <a:t>Образование + </a:t>
            </a:r>
          </a:p>
          <a:p>
            <a:r>
              <a:rPr lang="ru-RU" sz="1500" dirty="0" smtClean="0"/>
              <a:t>присмотр и уход</a:t>
            </a:r>
            <a:r>
              <a:rPr lang="ru-RU" sz="1500" baseline="-25000" dirty="0" smtClean="0"/>
              <a:t> 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29534" y="4401785"/>
            <a:ext cx="142436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500" dirty="0"/>
              <a:t>Р</a:t>
            </a:r>
            <a:r>
              <a:rPr lang="ru-RU" sz="1500" dirty="0" smtClean="0"/>
              <a:t>одительская</a:t>
            </a:r>
            <a:endParaRPr lang="ru-RU" sz="1500" dirty="0"/>
          </a:p>
          <a:p>
            <a:r>
              <a:rPr lang="ru-RU" sz="1500" dirty="0"/>
              <a:t>плата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893046" y="2043195"/>
            <a:ext cx="4092402" cy="540000"/>
          </a:xfrm>
          <a:prstGeom prst="roundRect">
            <a:avLst/>
          </a:prstGeom>
          <a:solidFill>
            <a:srgbClr val="63B0B8"/>
          </a:solidFill>
          <a:ln>
            <a:solidFill>
              <a:srgbClr val="01E9C2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600" dirty="0">
                <a:latin typeface="+mj-lt"/>
              </a:rPr>
              <a:t>муниципальный </a:t>
            </a:r>
            <a:r>
              <a:rPr lang="ru-RU" sz="1600" dirty="0" smtClean="0">
                <a:latin typeface="+mj-lt"/>
              </a:rPr>
              <a:t>район</a:t>
            </a:r>
            <a:r>
              <a:rPr lang="ru-RU" sz="1600" dirty="0">
                <a:latin typeface="+mj-lt"/>
              </a:rPr>
              <a:t> </a:t>
            </a:r>
            <a:r>
              <a:rPr lang="ru-RU" sz="1600" dirty="0" smtClean="0">
                <a:latin typeface="+mj-lt"/>
              </a:rPr>
              <a:t>(городской </a:t>
            </a:r>
            <a:r>
              <a:rPr lang="ru-RU" sz="1600" dirty="0">
                <a:latin typeface="+mj-lt"/>
              </a:rPr>
              <a:t>округ)</a:t>
            </a:r>
          </a:p>
        </p:txBody>
      </p:sp>
    </p:spTree>
    <p:extLst>
      <p:ext uri="{BB962C8B-B14F-4D97-AF65-F5344CB8AC3E}">
        <p14:creationId xmlns:p14="http://schemas.microsoft.com/office/powerpoint/2010/main" val="23785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2582</TotalTime>
  <Words>1171</Words>
  <Application>Microsoft Office PowerPoint</Application>
  <PresentationFormat>Лист A4 (210x297 мм)</PresentationFormat>
  <Paragraphs>82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Механизм поддержки предоставления дошкольного образования индивидуальными предпринимателями, организовавшими «семейные» детские сады</vt:lpstr>
      <vt:lpstr>Правовые аспекты</vt:lpstr>
      <vt:lpstr>Механизм развития дошкольного образования </vt:lpstr>
      <vt:lpstr>Типовой (модельный) порядок предоставления субсидии в целях возмещения затрат на реализацию основных общеобразовательных программ дошкольного образования</vt:lpstr>
      <vt:lpstr>Типовой (модельный) порядок предоставления субсидии в целях возмещения затрат на реализацию основных общеобразовательных программ дошкольного образования</vt:lpstr>
      <vt:lpstr>Механизм развития дошкольного образования </vt:lpstr>
      <vt:lpstr>Презентация PowerPoint</vt:lpstr>
      <vt:lpstr>Схема поддержки предоставления дошкольного образования индивидуальными предпринимателями, организовавшими «семейные» детские сады, на региональном уровне</vt:lpstr>
      <vt:lpstr>Схема поддержки предоставления дошкольного образования индивидуальными предпринимателями, организовавшими «семейные» детские сады, на региональном и местном уровнях</vt:lpstr>
      <vt:lpstr>Основные принципы реализации механизма развития дошкольного образования </vt:lpstr>
      <vt:lpstr>Условия реализации механизма со стороны его отдельных субъектов:</vt:lpstr>
      <vt:lpstr>Условия реализации механизма со стороны его отдельных субъектов:</vt:lpstr>
      <vt:lpstr>Условия реализации механизма со стороны его отдельных субъектов:</vt:lpstr>
      <vt:lpstr>Типовой (модельный) порядок предоставления субсидии в целях возмещения затрат на организацию реализации основных общеобразовательных программ дошкольного образования и создание условий для осуществления присмотра и ухода</vt:lpstr>
      <vt:lpstr>Типовой (модельный) порядок предоставления субсидии в целях возмещения затрат на организацию реализации основных общеобразовательных программ дошкольного образования и создание условий для осуществления присмотра и ухода</vt:lpstr>
      <vt:lpstr>Типовое (модельное) соглашение</vt:lpstr>
      <vt:lpstr>Типовое (модельное) соглашение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Anna</dc:creator>
  <cp:lastModifiedBy>proekti</cp:lastModifiedBy>
  <cp:revision>119</cp:revision>
  <cp:lastPrinted>2014-02-05T04:18:08Z</cp:lastPrinted>
  <dcterms:created xsi:type="dcterms:W3CDTF">2014-02-04T15:16:49Z</dcterms:created>
  <dcterms:modified xsi:type="dcterms:W3CDTF">2014-12-15T14:11:24Z</dcterms:modified>
</cp:coreProperties>
</file>